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7" r:id="rId2"/>
    <p:sldId id="336" r:id="rId3"/>
    <p:sldId id="298" r:id="rId4"/>
    <p:sldId id="300" r:id="rId5"/>
    <p:sldId id="303" r:id="rId6"/>
    <p:sldId id="258" r:id="rId7"/>
    <p:sldId id="307" r:id="rId8"/>
    <p:sldId id="278" r:id="rId9"/>
    <p:sldId id="259" r:id="rId10"/>
    <p:sldId id="260" r:id="rId11"/>
    <p:sldId id="309" r:id="rId12"/>
    <p:sldId id="289" r:id="rId13"/>
    <p:sldId id="308" r:id="rId14"/>
    <p:sldId id="297" r:id="rId15"/>
    <p:sldId id="312" r:id="rId16"/>
    <p:sldId id="322" r:id="rId17"/>
    <p:sldId id="290" r:id="rId18"/>
    <p:sldId id="262" r:id="rId19"/>
    <p:sldId id="285" r:id="rId20"/>
    <p:sldId id="337" r:id="rId21"/>
    <p:sldId id="310" r:id="rId22"/>
    <p:sldId id="339" r:id="rId23"/>
    <p:sldId id="338" r:id="rId24"/>
    <p:sldId id="276" r:id="rId25"/>
    <p:sldId id="31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1731"/>
  </p:normalViewPr>
  <p:slideViewPr>
    <p:cSldViewPr snapToGrid="0">
      <p:cViewPr varScale="1">
        <p:scale>
          <a:sx n="93" d="100"/>
          <a:sy n="93" d="100"/>
        </p:scale>
        <p:origin x="216"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F92DA-2EDB-3C44-8B08-3E4FEC44D41D}" type="datetimeFigureOut">
              <a:rPr lang="en-US" smtClean="0"/>
              <a:t>1/12/25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909DB-26C0-B549-B41F-0974FCCCA393}" type="slidenum">
              <a:rPr lang="en-US" smtClean="0"/>
              <a:t>‹#›</a:t>
            </a:fld>
            <a:endParaRPr lang="en-US"/>
          </a:p>
        </p:txBody>
      </p:sp>
    </p:spTree>
    <p:extLst>
      <p:ext uri="{BB962C8B-B14F-4D97-AF65-F5344CB8AC3E}">
        <p14:creationId xmlns:p14="http://schemas.microsoft.com/office/powerpoint/2010/main" val="3564593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909DB-26C0-B549-B41F-0974FCCCA393}" type="slidenum">
              <a:rPr lang="en-US" smtClean="0"/>
              <a:t>1</a:t>
            </a:fld>
            <a:endParaRPr lang="en-US"/>
          </a:p>
        </p:txBody>
      </p:sp>
    </p:spTree>
    <p:extLst>
      <p:ext uri="{BB962C8B-B14F-4D97-AF65-F5344CB8AC3E}">
        <p14:creationId xmlns:p14="http://schemas.microsoft.com/office/powerpoint/2010/main" val="15716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909DB-26C0-B549-B41F-0974FCCCA393}" type="slidenum">
              <a:rPr lang="en-US" smtClean="0"/>
              <a:t>10</a:t>
            </a:fld>
            <a:endParaRPr lang="en-US"/>
          </a:p>
        </p:txBody>
      </p:sp>
    </p:spTree>
    <p:extLst>
      <p:ext uri="{BB962C8B-B14F-4D97-AF65-F5344CB8AC3E}">
        <p14:creationId xmlns:p14="http://schemas.microsoft.com/office/powerpoint/2010/main" val="2199075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0909DB-26C0-B549-B41F-0974FCCCA393}" type="slidenum">
              <a:rPr lang="en-US" smtClean="0"/>
              <a:t>15</a:t>
            </a:fld>
            <a:endParaRPr lang="en-US"/>
          </a:p>
        </p:txBody>
      </p:sp>
    </p:spTree>
    <p:extLst>
      <p:ext uri="{BB962C8B-B14F-4D97-AF65-F5344CB8AC3E}">
        <p14:creationId xmlns:p14="http://schemas.microsoft.com/office/powerpoint/2010/main" val="1412619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8C79E-CD7A-4907-1299-05333858C74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98D9BAA-08AA-35D9-8374-54F5B6D235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63A7EBE-295A-0EC5-9D87-234DCA9C7B26}"/>
              </a:ext>
            </a:extLst>
          </p:cNvPr>
          <p:cNvSpPr>
            <a:spLocks noGrp="1"/>
          </p:cNvSpPr>
          <p:nvPr>
            <p:ph type="dt" sz="half" idx="10"/>
          </p:nvPr>
        </p:nvSpPr>
        <p:spPr/>
        <p:txBody>
          <a:bodyPr/>
          <a:lstStyle/>
          <a:p>
            <a:fld id="{89EE8C0D-166E-7546-85DD-44BD569A1851}" type="datetimeFigureOut">
              <a:rPr lang="en-US" smtClean="0"/>
              <a:t>1/12/25</a:t>
            </a:fld>
            <a:endParaRPr lang="en-US"/>
          </a:p>
        </p:txBody>
      </p:sp>
      <p:sp>
        <p:nvSpPr>
          <p:cNvPr id="5" name="Footer Placeholder 4">
            <a:extLst>
              <a:ext uri="{FF2B5EF4-FFF2-40B4-BE49-F238E27FC236}">
                <a16:creationId xmlns:a16="http://schemas.microsoft.com/office/drawing/2014/main" id="{F2E1E15F-0869-96A7-060C-A3D16933C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7C042-91ED-7732-E3FF-F8F610974752}"/>
              </a:ext>
            </a:extLst>
          </p:cNvPr>
          <p:cNvSpPr>
            <a:spLocks noGrp="1"/>
          </p:cNvSpPr>
          <p:nvPr>
            <p:ph type="sldNum" sz="quarter" idx="12"/>
          </p:nvPr>
        </p:nvSpPr>
        <p:spPr/>
        <p:txBody>
          <a:bodyPr/>
          <a:lstStyle/>
          <a:p>
            <a:fld id="{490CE22A-BF83-E949-A942-E4FE36A2AA32}" type="slidenum">
              <a:rPr lang="en-US" smtClean="0"/>
              <a:t>‹#›</a:t>
            </a:fld>
            <a:endParaRPr lang="en-US"/>
          </a:p>
        </p:txBody>
      </p:sp>
    </p:spTree>
    <p:extLst>
      <p:ext uri="{BB962C8B-B14F-4D97-AF65-F5344CB8AC3E}">
        <p14:creationId xmlns:p14="http://schemas.microsoft.com/office/powerpoint/2010/main" val="1847137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2DA6-B5FF-3823-A05D-859CD0DE941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D8F627A-0BAF-3694-3AE0-68580BBAE91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535465-E5C3-E9D2-D704-C9148A87277C}"/>
              </a:ext>
            </a:extLst>
          </p:cNvPr>
          <p:cNvSpPr>
            <a:spLocks noGrp="1"/>
          </p:cNvSpPr>
          <p:nvPr>
            <p:ph type="dt" sz="half" idx="10"/>
          </p:nvPr>
        </p:nvSpPr>
        <p:spPr/>
        <p:txBody>
          <a:bodyPr/>
          <a:lstStyle/>
          <a:p>
            <a:fld id="{89EE8C0D-166E-7546-85DD-44BD569A1851}" type="datetimeFigureOut">
              <a:rPr lang="en-US" smtClean="0"/>
              <a:t>1/12/25</a:t>
            </a:fld>
            <a:endParaRPr lang="en-US"/>
          </a:p>
        </p:txBody>
      </p:sp>
      <p:sp>
        <p:nvSpPr>
          <p:cNvPr id="5" name="Footer Placeholder 4">
            <a:extLst>
              <a:ext uri="{FF2B5EF4-FFF2-40B4-BE49-F238E27FC236}">
                <a16:creationId xmlns:a16="http://schemas.microsoft.com/office/drawing/2014/main" id="{AE6E140B-14A5-E2EE-173D-FE90C8520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CCCA1-769C-CCDE-60AB-0B927F38DD10}"/>
              </a:ext>
            </a:extLst>
          </p:cNvPr>
          <p:cNvSpPr>
            <a:spLocks noGrp="1"/>
          </p:cNvSpPr>
          <p:nvPr>
            <p:ph type="sldNum" sz="quarter" idx="12"/>
          </p:nvPr>
        </p:nvSpPr>
        <p:spPr/>
        <p:txBody>
          <a:bodyPr/>
          <a:lstStyle/>
          <a:p>
            <a:fld id="{490CE22A-BF83-E949-A942-E4FE36A2AA32}" type="slidenum">
              <a:rPr lang="en-US" smtClean="0"/>
              <a:t>‹#›</a:t>
            </a:fld>
            <a:endParaRPr lang="en-US"/>
          </a:p>
        </p:txBody>
      </p:sp>
    </p:spTree>
    <p:extLst>
      <p:ext uri="{BB962C8B-B14F-4D97-AF65-F5344CB8AC3E}">
        <p14:creationId xmlns:p14="http://schemas.microsoft.com/office/powerpoint/2010/main" val="1966970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73493A-1DCB-3070-E3D1-EAC07EA9235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A9D2AB5-4C19-0F63-EAB5-FFB1EAE07D3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C6F2515-A801-0463-13BC-65F1B8AE271D}"/>
              </a:ext>
            </a:extLst>
          </p:cNvPr>
          <p:cNvSpPr>
            <a:spLocks noGrp="1"/>
          </p:cNvSpPr>
          <p:nvPr>
            <p:ph type="dt" sz="half" idx="10"/>
          </p:nvPr>
        </p:nvSpPr>
        <p:spPr/>
        <p:txBody>
          <a:bodyPr/>
          <a:lstStyle/>
          <a:p>
            <a:fld id="{89EE8C0D-166E-7546-85DD-44BD569A1851}" type="datetimeFigureOut">
              <a:rPr lang="en-US" smtClean="0"/>
              <a:t>1/12/25</a:t>
            </a:fld>
            <a:endParaRPr lang="en-US"/>
          </a:p>
        </p:txBody>
      </p:sp>
      <p:sp>
        <p:nvSpPr>
          <p:cNvPr id="5" name="Footer Placeholder 4">
            <a:extLst>
              <a:ext uri="{FF2B5EF4-FFF2-40B4-BE49-F238E27FC236}">
                <a16:creationId xmlns:a16="http://schemas.microsoft.com/office/drawing/2014/main" id="{92C92C66-F73B-FB6E-6E15-9BDB9D5BF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EA31F-849A-3399-197C-2C5081CBD165}"/>
              </a:ext>
            </a:extLst>
          </p:cNvPr>
          <p:cNvSpPr>
            <a:spLocks noGrp="1"/>
          </p:cNvSpPr>
          <p:nvPr>
            <p:ph type="sldNum" sz="quarter" idx="12"/>
          </p:nvPr>
        </p:nvSpPr>
        <p:spPr/>
        <p:txBody>
          <a:bodyPr/>
          <a:lstStyle/>
          <a:p>
            <a:fld id="{490CE22A-BF83-E949-A942-E4FE36A2AA32}" type="slidenum">
              <a:rPr lang="en-US" smtClean="0"/>
              <a:t>‹#›</a:t>
            </a:fld>
            <a:endParaRPr lang="en-US"/>
          </a:p>
        </p:txBody>
      </p:sp>
    </p:spTree>
    <p:extLst>
      <p:ext uri="{BB962C8B-B14F-4D97-AF65-F5344CB8AC3E}">
        <p14:creationId xmlns:p14="http://schemas.microsoft.com/office/powerpoint/2010/main" val="413270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DF1C-CA5C-872E-0333-5BD616B7CF1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B5AC91-F555-701C-4562-3A9CCAAEC50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C79C9E-3E88-B387-7096-55B8E22E4751}"/>
              </a:ext>
            </a:extLst>
          </p:cNvPr>
          <p:cNvSpPr>
            <a:spLocks noGrp="1"/>
          </p:cNvSpPr>
          <p:nvPr>
            <p:ph type="dt" sz="half" idx="10"/>
          </p:nvPr>
        </p:nvSpPr>
        <p:spPr/>
        <p:txBody>
          <a:bodyPr/>
          <a:lstStyle/>
          <a:p>
            <a:fld id="{89EE8C0D-166E-7546-85DD-44BD569A1851}" type="datetimeFigureOut">
              <a:rPr lang="en-US" smtClean="0"/>
              <a:t>1/12/25</a:t>
            </a:fld>
            <a:endParaRPr lang="en-US"/>
          </a:p>
        </p:txBody>
      </p:sp>
      <p:sp>
        <p:nvSpPr>
          <p:cNvPr id="5" name="Footer Placeholder 4">
            <a:extLst>
              <a:ext uri="{FF2B5EF4-FFF2-40B4-BE49-F238E27FC236}">
                <a16:creationId xmlns:a16="http://schemas.microsoft.com/office/drawing/2014/main" id="{E58D6D6E-E30C-71DF-B50D-87524DE1E1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A6557-40EB-C20F-EAE7-9FE9D6E3966D}"/>
              </a:ext>
            </a:extLst>
          </p:cNvPr>
          <p:cNvSpPr>
            <a:spLocks noGrp="1"/>
          </p:cNvSpPr>
          <p:nvPr>
            <p:ph type="sldNum" sz="quarter" idx="12"/>
          </p:nvPr>
        </p:nvSpPr>
        <p:spPr/>
        <p:txBody>
          <a:bodyPr/>
          <a:lstStyle/>
          <a:p>
            <a:fld id="{490CE22A-BF83-E949-A942-E4FE36A2AA32}" type="slidenum">
              <a:rPr lang="en-US" smtClean="0"/>
              <a:t>‹#›</a:t>
            </a:fld>
            <a:endParaRPr lang="en-US"/>
          </a:p>
        </p:txBody>
      </p:sp>
    </p:spTree>
    <p:extLst>
      <p:ext uri="{BB962C8B-B14F-4D97-AF65-F5344CB8AC3E}">
        <p14:creationId xmlns:p14="http://schemas.microsoft.com/office/powerpoint/2010/main" val="213167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787E2-3186-D794-BCF9-21C06B0143A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8581118-9E98-C787-46A3-4D1B90B8779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1537316-193D-A2F1-3DDE-89A61432F2EF}"/>
              </a:ext>
            </a:extLst>
          </p:cNvPr>
          <p:cNvSpPr>
            <a:spLocks noGrp="1"/>
          </p:cNvSpPr>
          <p:nvPr>
            <p:ph type="dt" sz="half" idx="10"/>
          </p:nvPr>
        </p:nvSpPr>
        <p:spPr/>
        <p:txBody>
          <a:bodyPr/>
          <a:lstStyle/>
          <a:p>
            <a:fld id="{89EE8C0D-166E-7546-85DD-44BD569A1851}" type="datetimeFigureOut">
              <a:rPr lang="en-US" smtClean="0"/>
              <a:t>1/12/25</a:t>
            </a:fld>
            <a:endParaRPr lang="en-US"/>
          </a:p>
        </p:txBody>
      </p:sp>
      <p:sp>
        <p:nvSpPr>
          <p:cNvPr id="5" name="Footer Placeholder 4">
            <a:extLst>
              <a:ext uri="{FF2B5EF4-FFF2-40B4-BE49-F238E27FC236}">
                <a16:creationId xmlns:a16="http://schemas.microsoft.com/office/drawing/2014/main" id="{9CECE2D5-8E30-BAAE-A6E4-5C5043AC8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23972-DD01-D521-094B-D65BB2EBCDA5}"/>
              </a:ext>
            </a:extLst>
          </p:cNvPr>
          <p:cNvSpPr>
            <a:spLocks noGrp="1"/>
          </p:cNvSpPr>
          <p:nvPr>
            <p:ph type="sldNum" sz="quarter" idx="12"/>
          </p:nvPr>
        </p:nvSpPr>
        <p:spPr/>
        <p:txBody>
          <a:bodyPr/>
          <a:lstStyle/>
          <a:p>
            <a:fld id="{490CE22A-BF83-E949-A942-E4FE36A2AA32}" type="slidenum">
              <a:rPr lang="en-US" smtClean="0"/>
              <a:t>‹#›</a:t>
            </a:fld>
            <a:endParaRPr lang="en-US"/>
          </a:p>
        </p:txBody>
      </p:sp>
    </p:spTree>
    <p:extLst>
      <p:ext uri="{BB962C8B-B14F-4D97-AF65-F5344CB8AC3E}">
        <p14:creationId xmlns:p14="http://schemas.microsoft.com/office/powerpoint/2010/main" val="195869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367D-1D4D-79C3-B837-4AFA0AE7119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36BD17-06FA-6D5D-E196-D5BCB8F0FF7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1F12C53-763E-0DE2-EC68-615B7F59C42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D3D5664-A9BD-10F0-2BEB-018AA04306D1}"/>
              </a:ext>
            </a:extLst>
          </p:cNvPr>
          <p:cNvSpPr>
            <a:spLocks noGrp="1"/>
          </p:cNvSpPr>
          <p:nvPr>
            <p:ph type="dt" sz="half" idx="10"/>
          </p:nvPr>
        </p:nvSpPr>
        <p:spPr/>
        <p:txBody>
          <a:bodyPr/>
          <a:lstStyle/>
          <a:p>
            <a:fld id="{89EE8C0D-166E-7546-85DD-44BD569A1851}" type="datetimeFigureOut">
              <a:rPr lang="en-US" smtClean="0"/>
              <a:t>1/12/25</a:t>
            </a:fld>
            <a:endParaRPr lang="en-US"/>
          </a:p>
        </p:txBody>
      </p:sp>
      <p:sp>
        <p:nvSpPr>
          <p:cNvPr id="6" name="Footer Placeholder 5">
            <a:extLst>
              <a:ext uri="{FF2B5EF4-FFF2-40B4-BE49-F238E27FC236}">
                <a16:creationId xmlns:a16="http://schemas.microsoft.com/office/drawing/2014/main" id="{39E79BCC-3977-41B5-30F7-21782887C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B68F8B-C3A9-3815-42C4-2967FA7995E2}"/>
              </a:ext>
            </a:extLst>
          </p:cNvPr>
          <p:cNvSpPr>
            <a:spLocks noGrp="1"/>
          </p:cNvSpPr>
          <p:nvPr>
            <p:ph type="sldNum" sz="quarter" idx="12"/>
          </p:nvPr>
        </p:nvSpPr>
        <p:spPr/>
        <p:txBody>
          <a:bodyPr/>
          <a:lstStyle/>
          <a:p>
            <a:fld id="{490CE22A-BF83-E949-A942-E4FE36A2AA32}" type="slidenum">
              <a:rPr lang="en-US" smtClean="0"/>
              <a:t>‹#›</a:t>
            </a:fld>
            <a:endParaRPr lang="en-US"/>
          </a:p>
        </p:txBody>
      </p:sp>
    </p:spTree>
    <p:extLst>
      <p:ext uri="{BB962C8B-B14F-4D97-AF65-F5344CB8AC3E}">
        <p14:creationId xmlns:p14="http://schemas.microsoft.com/office/powerpoint/2010/main" val="154815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58658-0EA8-10E5-29FC-A05BCF39FB6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DECC5A-C81C-6390-CCCF-C6C99159C1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6FEA521-2305-D152-6F03-77FA1A98792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5E35E5C-522E-3DF5-F709-6A6886AC27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73E9F7E-AF59-845A-88D4-A4973A7B901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2FBC019-38FC-ECD8-B597-6D75E42317C1}"/>
              </a:ext>
            </a:extLst>
          </p:cNvPr>
          <p:cNvSpPr>
            <a:spLocks noGrp="1"/>
          </p:cNvSpPr>
          <p:nvPr>
            <p:ph type="dt" sz="half" idx="10"/>
          </p:nvPr>
        </p:nvSpPr>
        <p:spPr/>
        <p:txBody>
          <a:bodyPr/>
          <a:lstStyle/>
          <a:p>
            <a:fld id="{89EE8C0D-166E-7546-85DD-44BD569A1851}" type="datetimeFigureOut">
              <a:rPr lang="en-US" smtClean="0"/>
              <a:t>1/12/25</a:t>
            </a:fld>
            <a:endParaRPr lang="en-US"/>
          </a:p>
        </p:txBody>
      </p:sp>
      <p:sp>
        <p:nvSpPr>
          <p:cNvPr id="8" name="Footer Placeholder 7">
            <a:extLst>
              <a:ext uri="{FF2B5EF4-FFF2-40B4-BE49-F238E27FC236}">
                <a16:creationId xmlns:a16="http://schemas.microsoft.com/office/drawing/2014/main" id="{83D3C400-6F3D-B094-C6D2-459FBA7EA2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3947E1-22B9-AA35-86CF-52283292347E}"/>
              </a:ext>
            </a:extLst>
          </p:cNvPr>
          <p:cNvSpPr>
            <a:spLocks noGrp="1"/>
          </p:cNvSpPr>
          <p:nvPr>
            <p:ph type="sldNum" sz="quarter" idx="12"/>
          </p:nvPr>
        </p:nvSpPr>
        <p:spPr/>
        <p:txBody>
          <a:bodyPr/>
          <a:lstStyle/>
          <a:p>
            <a:fld id="{490CE22A-BF83-E949-A942-E4FE36A2AA32}" type="slidenum">
              <a:rPr lang="en-US" smtClean="0"/>
              <a:t>‹#›</a:t>
            </a:fld>
            <a:endParaRPr lang="en-US"/>
          </a:p>
        </p:txBody>
      </p:sp>
    </p:spTree>
    <p:extLst>
      <p:ext uri="{BB962C8B-B14F-4D97-AF65-F5344CB8AC3E}">
        <p14:creationId xmlns:p14="http://schemas.microsoft.com/office/powerpoint/2010/main" val="2680995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7C815-05D4-16FF-F989-17E450C27AF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C2FEE39-8C70-42D3-4691-F645F198F324}"/>
              </a:ext>
            </a:extLst>
          </p:cNvPr>
          <p:cNvSpPr>
            <a:spLocks noGrp="1"/>
          </p:cNvSpPr>
          <p:nvPr>
            <p:ph type="dt" sz="half" idx="10"/>
          </p:nvPr>
        </p:nvSpPr>
        <p:spPr/>
        <p:txBody>
          <a:bodyPr/>
          <a:lstStyle/>
          <a:p>
            <a:fld id="{89EE8C0D-166E-7546-85DD-44BD569A1851}" type="datetimeFigureOut">
              <a:rPr lang="en-US" smtClean="0"/>
              <a:t>1/12/25</a:t>
            </a:fld>
            <a:endParaRPr lang="en-US"/>
          </a:p>
        </p:txBody>
      </p:sp>
      <p:sp>
        <p:nvSpPr>
          <p:cNvPr id="4" name="Footer Placeholder 3">
            <a:extLst>
              <a:ext uri="{FF2B5EF4-FFF2-40B4-BE49-F238E27FC236}">
                <a16:creationId xmlns:a16="http://schemas.microsoft.com/office/drawing/2014/main" id="{1CCBD744-E049-AD70-5953-5E5770C5A4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442451-E8F5-CD38-3CAE-BC85BCC8A81F}"/>
              </a:ext>
            </a:extLst>
          </p:cNvPr>
          <p:cNvSpPr>
            <a:spLocks noGrp="1"/>
          </p:cNvSpPr>
          <p:nvPr>
            <p:ph type="sldNum" sz="quarter" idx="12"/>
          </p:nvPr>
        </p:nvSpPr>
        <p:spPr/>
        <p:txBody>
          <a:bodyPr/>
          <a:lstStyle/>
          <a:p>
            <a:fld id="{490CE22A-BF83-E949-A942-E4FE36A2AA32}" type="slidenum">
              <a:rPr lang="en-US" smtClean="0"/>
              <a:t>‹#›</a:t>
            </a:fld>
            <a:endParaRPr lang="en-US"/>
          </a:p>
        </p:txBody>
      </p:sp>
    </p:spTree>
    <p:extLst>
      <p:ext uri="{BB962C8B-B14F-4D97-AF65-F5344CB8AC3E}">
        <p14:creationId xmlns:p14="http://schemas.microsoft.com/office/powerpoint/2010/main" val="2648274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AA8CCF-460E-E871-82E1-97D24E62E3C4}"/>
              </a:ext>
            </a:extLst>
          </p:cNvPr>
          <p:cNvSpPr>
            <a:spLocks noGrp="1"/>
          </p:cNvSpPr>
          <p:nvPr>
            <p:ph type="dt" sz="half" idx="10"/>
          </p:nvPr>
        </p:nvSpPr>
        <p:spPr/>
        <p:txBody>
          <a:bodyPr/>
          <a:lstStyle/>
          <a:p>
            <a:fld id="{89EE8C0D-166E-7546-85DD-44BD569A1851}" type="datetimeFigureOut">
              <a:rPr lang="en-US" smtClean="0"/>
              <a:t>1/12/25</a:t>
            </a:fld>
            <a:endParaRPr lang="en-US"/>
          </a:p>
        </p:txBody>
      </p:sp>
      <p:sp>
        <p:nvSpPr>
          <p:cNvPr id="3" name="Footer Placeholder 2">
            <a:extLst>
              <a:ext uri="{FF2B5EF4-FFF2-40B4-BE49-F238E27FC236}">
                <a16:creationId xmlns:a16="http://schemas.microsoft.com/office/drawing/2014/main" id="{686F8AC5-D113-309A-0E61-73D2BAF17F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2E7AC0-66F3-6F55-1E68-9ED2C3F30E5B}"/>
              </a:ext>
            </a:extLst>
          </p:cNvPr>
          <p:cNvSpPr>
            <a:spLocks noGrp="1"/>
          </p:cNvSpPr>
          <p:nvPr>
            <p:ph type="sldNum" sz="quarter" idx="12"/>
          </p:nvPr>
        </p:nvSpPr>
        <p:spPr/>
        <p:txBody>
          <a:bodyPr/>
          <a:lstStyle/>
          <a:p>
            <a:fld id="{490CE22A-BF83-E949-A942-E4FE36A2AA32}" type="slidenum">
              <a:rPr lang="en-US" smtClean="0"/>
              <a:t>‹#›</a:t>
            </a:fld>
            <a:endParaRPr lang="en-US"/>
          </a:p>
        </p:txBody>
      </p:sp>
    </p:spTree>
    <p:extLst>
      <p:ext uri="{BB962C8B-B14F-4D97-AF65-F5344CB8AC3E}">
        <p14:creationId xmlns:p14="http://schemas.microsoft.com/office/powerpoint/2010/main" val="317084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08D7-158A-80CA-C451-DAFFB072D4D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884989A-18B7-1482-A1BA-E2CB42D20E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85F256C-21D6-769C-9DC1-DA1F27677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4798F34-99A3-F6A2-433C-BE81F098B581}"/>
              </a:ext>
            </a:extLst>
          </p:cNvPr>
          <p:cNvSpPr>
            <a:spLocks noGrp="1"/>
          </p:cNvSpPr>
          <p:nvPr>
            <p:ph type="dt" sz="half" idx="10"/>
          </p:nvPr>
        </p:nvSpPr>
        <p:spPr/>
        <p:txBody>
          <a:bodyPr/>
          <a:lstStyle/>
          <a:p>
            <a:fld id="{89EE8C0D-166E-7546-85DD-44BD569A1851}" type="datetimeFigureOut">
              <a:rPr lang="en-US" smtClean="0"/>
              <a:t>1/12/25</a:t>
            </a:fld>
            <a:endParaRPr lang="en-US"/>
          </a:p>
        </p:txBody>
      </p:sp>
      <p:sp>
        <p:nvSpPr>
          <p:cNvPr id="6" name="Footer Placeholder 5">
            <a:extLst>
              <a:ext uri="{FF2B5EF4-FFF2-40B4-BE49-F238E27FC236}">
                <a16:creationId xmlns:a16="http://schemas.microsoft.com/office/drawing/2014/main" id="{02EC5D69-100D-B85D-04E3-C9C56C1CB5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9ED6A0-B6DB-A7EB-80F9-C0679FC54C05}"/>
              </a:ext>
            </a:extLst>
          </p:cNvPr>
          <p:cNvSpPr>
            <a:spLocks noGrp="1"/>
          </p:cNvSpPr>
          <p:nvPr>
            <p:ph type="sldNum" sz="quarter" idx="12"/>
          </p:nvPr>
        </p:nvSpPr>
        <p:spPr/>
        <p:txBody>
          <a:bodyPr/>
          <a:lstStyle/>
          <a:p>
            <a:fld id="{490CE22A-BF83-E949-A942-E4FE36A2AA32}" type="slidenum">
              <a:rPr lang="en-US" smtClean="0"/>
              <a:t>‹#›</a:t>
            </a:fld>
            <a:endParaRPr lang="en-US"/>
          </a:p>
        </p:txBody>
      </p:sp>
    </p:spTree>
    <p:extLst>
      <p:ext uri="{BB962C8B-B14F-4D97-AF65-F5344CB8AC3E}">
        <p14:creationId xmlns:p14="http://schemas.microsoft.com/office/powerpoint/2010/main" val="214079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5355-49A9-D037-287A-CEC7AF6A8ED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55EB4EE-CE92-6936-FE33-C594BC6774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3112FE-79DE-A795-6C3F-1CE6DF170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D84DAB5-6477-1419-D0C3-1D05B57D0DD6}"/>
              </a:ext>
            </a:extLst>
          </p:cNvPr>
          <p:cNvSpPr>
            <a:spLocks noGrp="1"/>
          </p:cNvSpPr>
          <p:nvPr>
            <p:ph type="dt" sz="half" idx="10"/>
          </p:nvPr>
        </p:nvSpPr>
        <p:spPr/>
        <p:txBody>
          <a:bodyPr/>
          <a:lstStyle/>
          <a:p>
            <a:fld id="{89EE8C0D-166E-7546-85DD-44BD569A1851}" type="datetimeFigureOut">
              <a:rPr lang="en-US" smtClean="0"/>
              <a:t>1/12/25</a:t>
            </a:fld>
            <a:endParaRPr lang="en-US"/>
          </a:p>
        </p:txBody>
      </p:sp>
      <p:sp>
        <p:nvSpPr>
          <p:cNvPr id="6" name="Footer Placeholder 5">
            <a:extLst>
              <a:ext uri="{FF2B5EF4-FFF2-40B4-BE49-F238E27FC236}">
                <a16:creationId xmlns:a16="http://schemas.microsoft.com/office/drawing/2014/main" id="{526C6A75-22EC-107B-8148-8DE89CB4F1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8663EC-7F48-E1A6-84A4-8B48026AE0E6}"/>
              </a:ext>
            </a:extLst>
          </p:cNvPr>
          <p:cNvSpPr>
            <a:spLocks noGrp="1"/>
          </p:cNvSpPr>
          <p:nvPr>
            <p:ph type="sldNum" sz="quarter" idx="12"/>
          </p:nvPr>
        </p:nvSpPr>
        <p:spPr/>
        <p:txBody>
          <a:bodyPr/>
          <a:lstStyle/>
          <a:p>
            <a:fld id="{490CE22A-BF83-E949-A942-E4FE36A2AA32}" type="slidenum">
              <a:rPr lang="en-US" smtClean="0"/>
              <a:t>‹#›</a:t>
            </a:fld>
            <a:endParaRPr lang="en-US"/>
          </a:p>
        </p:txBody>
      </p:sp>
    </p:spTree>
    <p:extLst>
      <p:ext uri="{BB962C8B-B14F-4D97-AF65-F5344CB8AC3E}">
        <p14:creationId xmlns:p14="http://schemas.microsoft.com/office/powerpoint/2010/main" val="2902196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5985ED-E5C1-64B1-234B-B97EB61A1E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DBE28D-A005-32F6-A3D3-86BD84E175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E3F29C-573F-6003-E721-BC38B901BA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EE8C0D-166E-7546-85DD-44BD569A1851}" type="datetimeFigureOut">
              <a:rPr lang="en-US" smtClean="0"/>
              <a:t>1/12/25</a:t>
            </a:fld>
            <a:endParaRPr lang="en-US"/>
          </a:p>
        </p:txBody>
      </p:sp>
      <p:sp>
        <p:nvSpPr>
          <p:cNvPr id="5" name="Footer Placeholder 4">
            <a:extLst>
              <a:ext uri="{FF2B5EF4-FFF2-40B4-BE49-F238E27FC236}">
                <a16:creationId xmlns:a16="http://schemas.microsoft.com/office/drawing/2014/main" id="{CFAE6B0B-D47E-9ECE-35C0-4C55BA22E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A7F76C-D562-FC3E-2E7B-2CC06606B2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0CE22A-BF83-E949-A942-E4FE36A2AA32}" type="slidenum">
              <a:rPr lang="en-US" smtClean="0"/>
              <a:t>‹#›</a:t>
            </a:fld>
            <a:endParaRPr lang="en-US"/>
          </a:p>
        </p:txBody>
      </p:sp>
    </p:spTree>
    <p:extLst>
      <p:ext uri="{BB962C8B-B14F-4D97-AF65-F5344CB8AC3E}">
        <p14:creationId xmlns:p14="http://schemas.microsoft.com/office/powerpoint/2010/main" val="3189200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academia.edu/download/80359243/year_204_20report_20-_20_20final.pdf" TargetMode="External"/><Relationship Id="rId2" Type="http://schemas.openxmlformats.org/officeDocument/2006/relationships/hyperlink" Target="https://www.bera.ac.uk/publication/ethical-guidelines-for-educational-research-fifth-edition-2024-online" TargetMode="External"/><Relationship Id="rId1" Type="http://schemas.openxmlformats.org/officeDocument/2006/relationships/slideLayout" Target="../slideLayouts/slideLayout6.xml"/><Relationship Id="rId4" Type="http://schemas.openxmlformats.org/officeDocument/2006/relationships/hyperlink" Target="https://www.weareface.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3F1A82-AA94-17D4-3FD6-44D7B3B46ED9}"/>
              </a:ext>
            </a:extLst>
          </p:cNvPr>
          <p:cNvSpPr txBox="1"/>
          <p:nvPr/>
        </p:nvSpPr>
        <p:spPr>
          <a:xfrm>
            <a:off x="0" y="-110837"/>
            <a:ext cx="12192000" cy="6924973"/>
          </a:xfrm>
          <a:prstGeom prst="rect">
            <a:avLst/>
          </a:prstGeom>
          <a:noFill/>
        </p:spPr>
        <p:txBody>
          <a:bodyPr wrap="square">
            <a:spAutoFit/>
          </a:bodyPr>
          <a:lstStyle/>
          <a:p>
            <a:r>
              <a:rPr lang="en-US" sz="9600" b="1" dirty="0">
                <a:latin typeface="+mj-lt"/>
              </a:rPr>
              <a:t>ACTION RESEARCH</a:t>
            </a:r>
          </a:p>
          <a:p>
            <a:r>
              <a:rPr lang="en-GB" sz="4000" b="1" dirty="0">
                <a:effectLst/>
                <a:latin typeface="Arial" panose="020B0604020202020204" pitchFamily="34" charset="0"/>
                <a:ea typeface="Times New Roman" panose="02020603050405020304" pitchFamily="18" charset="0"/>
                <a:cs typeface="Times New Roman" panose="02020603050405020304" pitchFamily="18" charset="0"/>
              </a:rPr>
              <a:t>How can widening participation students from the CSM Insights programme be more supported by the BA Fashion staff team and receive a more inclusive educational experience by being better prepared so that we can work towards achieving greater social justice through a higher attainment and retention rate from this student demographic</a:t>
            </a:r>
            <a:endParaRPr lang="en-GB" sz="4000" b="1" dirty="0">
              <a:latin typeface="Arial" panose="020B0604020202020204" pitchFamily="34" charset="0"/>
              <a:ea typeface="Times New Roman" panose="02020603050405020304" pitchFamily="18" charset="0"/>
              <a:cs typeface="Times New Roman" panose="02020603050405020304" pitchFamily="18" charset="0"/>
            </a:endParaRPr>
          </a:p>
          <a:p>
            <a:endParaRPr lang="en-GB" sz="4800" b="1"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2000" b="1" dirty="0">
                <a:effectLst/>
                <a:latin typeface="Arial" panose="020B0604020202020204" pitchFamily="34" charset="0"/>
                <a:ea typeface="Times New Roman" panose="02020603050405020304" pitchFamily="18" charset="0"/>
                <a:cs typeface="Times New Roman" panose="02020603050405020304" pitchFamily="18" charset="0"/>
              </a:rPr>
              <a:t>Stephanie Cooper, Pathway Leader, BA Fashion Design : Communication Central Saint Martins</a:t>
            </a:r>
          </a:p>
        </p:txBody>
      </p:sp>
    </p:spTree>
    <p:extLst>
      <p:ext uri="{BB962C8B-B14F-4D97-AF65-F5344CB8AC3E}">
        <p14:creationId xmlns:p14="http://schemas.microsoft.com/office/powerpoint/2010/main" val="65193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087DBB-E69A-93F3-16A9-DC5690271B68}"/>
              </a:ext>
            </a:extLst>
          </p:cNvPr>
          <p:cNvSpPr txBox="1"/>
          <p:nvPr/>
        </p:nvSpPr>
        <p:spPr>
          <a:xfrm>
            <a:off x="-1" y="0"/>
            <a:ext cx="10437541" cy="8186857"/>
          </a:xfrm>
          <a:prstGeom prst="rect">
            <a:avLst/>
          </a:prstGeom>
          <a:noFill/>
        </p:spPr>
        <p:txBody>
          <a:bodyPr wrap="square">
            <a:spAutoFit/>
          </a:bodyPr>
          <a:lstStyle/>
          <a:p>
            <a:r>
              <a:rPr lang="en-GB" sz="3600" b="1" dirty="0">
                <a:solidFill>
                  <a:srgbClr val="070A0C"/>
                </a:solidFill>
                <a:effectLst/>
                <a:latin typeface="Arial" panose="020B0604020202020204" pitchFamily="34" charset="0"/>
                <a:cs typeface="Arial" panose="020B0604020202020204" pitchFamily="34" charset="0"/>
              </a:rPr>
              <a:t>INTERVIEW QUESTIONS (BA Fashion Staff) </a:t>
            </a:r>
          </a:p>
          <a:p>
            <a:r>
              <a:rPr lang="en-GB" sz="2000" b="1" dirty="0">
                <a:solidFill>
                  <a:srgbClr val="070A0C"/>
                </a:solidFill>
                <a:effectLst/>
              </a:rPr>
              <a:t>QUESTION 1 </a:t>
            </a:r>
          </a:p>
          <a:p>
            <a:r>
              <a:rPr lang="en-GB" sz="2000" dirty="0">
                <a:solidFill>
                  <a:srgbClr val="000000"/>
                </a:solidFill>
                <a:effectLst/>
                <a:latin typeface="Arial" panose="020B0604020202020204" pitchFamily="34" charset="0"/>
              </a:rPr>
              <a:t> In your experience, do you find that students from the Insights programme route and Widening Participation backgrounds experience specific barriers when beginning the BA course? </a:t>
            </a:r>
          </a:p>
          <a:p>
            <a:endParaRPr lang="en-GB" sz="2000" dirty="0">
              <a:solidFill>
                <a:srgbClr val="070A0C"/>
              </a:solidFill>
              <a:effectLst/>
            </a:endParaRPr>
          </a:p>
          <a:p>
            <a:r>
              <a:rPr lang="en-GB" sz="2000" b="1" dirty="0">
                <a:solidFill>
                  <a:srgbClr val="070A0C"/>
                </a:solidFill>
                <a:effectLst/>
              </a:rPr>
              <a:t>QUESTION 2</a:t>
            </a:r>
          </a:p>
          <a:p>
            <a:r>
              <a:rPr lang="en-GB" sz="2000" dirty="0">
                <a:effectLst/>
                <a:latin typeface="Helvetica Neue" panose="02000503000000020004" pitchFamily="2" charset="0"/>
              </a:rPr>
              <a:t>What key barriers do you believe students </a:t>
            </a:r>
            <a:r>
              <a:rPr lang="en-GB" sz="2000" dirty="0">
                <a:latin typeface="Helvetica Neue" panose="02000503000000020004" pitchFamily="2" charset="0"/>
              </a:rPr>
              <a:t>from widening participation, Insights programmes</a:t>
            </a:r>
            <a:r>
              <a:rPr lang="en-GB" sz="2000" dirty="0">
                <a:effectLst/>
                <a:latin typeface="Helvetica Neue" panose="02000503000000020004" pitchFamily="2" charset="0"/>
              </a:rPr>
              <a:t> face when beginning the BA course? </a:t>
            </a:r>
          </a:p>
          <a:p>
            <a:r>
              <a:rPr lang="en-GB" sz="2000" dirty="0">
                <a:solidFill>
                  <a:srgbClr val="070A0C"/>
                </a:solidFill>
                <a:effectLst/>
              </a:rPr>
              <a:t> </a:t>
            </a:r>
          </a:p>
          <a:p>
            <a:r>
              <a:rPr lang="en-GB" sz="2000" b="1" dirty="0">
                <a:solidFill>
                  <a:srgbClr val="070A0C"/>
                </a:solidFill>
                <a:effectLst/>
              </a:rPr>
              <a:t>QUESTION 3 </a:t>
            </a:r>
          </a:p>
          <a:p>
            <a:r>
              <a:rPr lang="en-GB" sz="2000" dirty="0">
                <a:effectLst/>
                <a:latin typeface="Helvetica Neue" panose="02000503000000020004" pitchFamily="2" charset="0"/>
              </a:rPr>
              <a:t>Do you find that students from widening participation, Insights programmes are less likely to seek support and admit that they are finding the course difficult ?</a:t>
            </a:r>
            <a:endParaRPr lang="en-GB" sz="2000" dirty="0"/>
          </a:p>
          <a:p>
            <a:endParaRPr lang="en-GB" sz="2000" dirty="0"/>
          </a:p>
          <a:p>
            <a:r>
              <a:rPr lang="en-GB" sz="2000" b="1" dirty="0">
                <a:solidFill>
                  <a:srgbClr val="070A0C"/>
                </a:solidFill>
                <a:effectLst/>
              </a:rPr>
              <a:t>QUESTION 4 </a:t>
            </a:r>
          </a:p>
          <a:p>
            <a:r>
              <a:rPr lang="en-GB" sz="2000" dirty="0">
                <a:effectLst/>
                <a:latin typeface="Helvetica Neue" panose="02000503000000020004" pitchFamily="2" charset="0"/>
              </a:rPr>
              <a:t>In what form do you think additional support could be given? </a:t>
            </a:r>
          </a:p>
          <a:p>
            <a:endParaRPr lang="en-GB" sz="2000" dirty="0">
              <a:effectLst/>
              <a:latin typeface="Helvetica Neue" panose="02000503000000020004" pitchFamily="2" charset="0"/>
            </a:endParaRPr>
          </a:p>
          <a:p>
            <a:r>
              <a:rPr lang="en-GB" sz="2000" b="1" dirty="0"/>
              <a:t>QUESTION 5</a:t>
            </a:r>
          </a:p>
          <a:p>
            <a:r>
              <a:rPr lang="en-GB" sz="2000" dirty="0">
                <a:effectLst/>
                <a:latin typeface="Helvetica Neue" panose="02000503000000020004" pitchFamily="2" charset="0"/>
              </a:rPr>
              <a:t>In your experience, have students from widening participation, Insights programme withdrawn from the course, requested time out or had to repeat units due to non-submission or not gaining a pass grade in projects ?</a:t>
            </a:r>
          </a:p>
          <a:p>
            <a:endParaRPr lang="en-GB" dirty="0">
              <a:effectLst/>
              <a:latin typeface="Helvetica Neue" panose="02000503000000020004" pitchFamily="2" charset="0"/>
            </a:endParaRPr>
          </a:p>
          <a:p>
            <a:endParaRPr lang="en-GB" dirty="0"/>
          </a:p>
          <a:p>
            <a:endParaRPr lang="en-GB" sz="3600" b="1" dirty="0"/>
          </a:p>
        </p:txBody>
      </p:sp>
    </p:spTree>
    <p:extLst>
      <p:ext uri="{BB962C8B-B14F-4D97-AF65-F5344CB8AC3E}">
        <p14:creationId xmlns:p14="http://schemas.microsoft.com/office/powerpoint/2010/main" val="1566798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277CB-8C4D-BA7F-B33E-1A4D9CB9919A}"/>
              </a:ext>
            </a:extLst>
          </p:cNvPr>
          <p:cNvSpPr>
            <a:spLocks noGrp="1"/>
          </p:cNvSpPr>
          <p:nvPr>
            <p:ph type="title"/>
          </p:nvPr>
        </p:nvSpPr>
        <p:spPr>
          <a:xfrm>
            <a:off x="0" y="0"/>
            <a:ext cx="12036056" cy="1190847"/>
          </a:xfrm>
        </p:spPr>
        <p:txBody>
          <a:bodyPr>
            <a:normAutofit fontScale="90000"/>
          </a:bodyPr>
          <a:lstStyle/>
          <a:p>
            <a:pPr algn="l"/>
            <a:br>
              <a:rPr lang="en-GB" sz="4400" b="1" dirty="0">
                <a:solidFill>
                  <a:srgbClr val="070A0C"/>
                </a:solidFill>
                <a:effectLst/>
                <a:latin typeface="Arial" panose="020B0604020202020204" pitchFamily="34" charset="0"/>
                <a:cs typeface="Arial" panose="020B0604020202020204" pitchFamily="34" charset="0"/>
              </a:rPr>
            </a:br>
            <a:br>
              <a:rPr lang="en-GB" sz="4400" b="1" dirty="0">
                <a:solidFill>
                  <a:srgbClr val="070A0C"/>
                </a:solidFill>
                <a:effectLst/>
                <a:latin typeface="Arial" panose="020B0604020202020204" pitchFamily="34" charset="0"/>
                <a:cs typeface="Arial" panose="020B0604020202020204" pitchFamily="34" charset="0"/>
              </a:rPr>
            </a:br>
            <a:br>
              <a:rPr lang="en-GB" sz="4400" b="1" dirty="0">
                <a:solidFill>
                  <a:srgbClr val="070A0C"/>
                </a:solidFill>
                <a:effectLst/>
                <a:latin typeface="Arial" panose="020B0604020202020204" pitchFamily="34" charset="0"/>
                <a:cs typeface="Arial" panose="020B0604020202020204" pitchFamily="34" charset="0"/>
              </a:rPr>
            </a:br>
            <a:br>
              <a:rPr lang="en-GB" sz="4400" b="1" dirty="0">
                <a:solidFill>
                  <a:srgbClr val="070A0C"/>
                </a:solidFill>
                <a:effectLst/>
                <a:latin typeface="Arial" panose="020B0604020202020204" pitchFamily="34" charset="0"/>
                <a:cs typeface="Arial" panose="020B0604020202020204" pitchFamily="34" charset="0"/>
              </a:rPr>
            </a:br>
            <a:br>
              <a:rPr lang="en-GB" sz="4400" b="1" dirty="0">
                <a:solidFill>
                  <a:srgbClr val="070A0C"/>
                </a:solidFill>
                <a:effectLst/>
                <a:latin typeface="Arial" panose="020B0604020202020204" pitchFamily="34" charset="0"/>
                <a:cs typeface="Arial" panose="020B0604020202020204" pitchFamily="34" charset="0"/>
              </a:rPr>
            </a:br>
            <a:br>
              <a:rPr lang="en-GB" sz="4400" b="1" dirty="0">
                <a:solidFill>
                  <a:srgbClr val="070A0C"/>
                </a:solidFill>
                <a:effectLst/>
                <a:latin typeface="Arial" panose="020B0604020202020204" pitchFamily="34" charset="0"/>
                <a:cs typeface="Arial" panose="020B0604020202020204" pitchFamily="34" charset="0"/>
              </a:rPr>
            </a:br>
            <a:br>
              <a:rPr lang="en-GB" sz="4400" b="1" dirty="0">
                <a:solidFill>
                  <a:srgbClr val="070A0C"/>
                </a:solidFill>
                <a:effectLst/>
                <a:latin typeface="Arial" panose="020B0604020202020204" pitchFamily="34" charset="0"/>
                <a:cs typeface="Arial" panose="020B0604020202020204" pitchFamily="34" charset="0"/>
              </a:rPr>
            </a:br>
            <a:br>
              <a:rPr lang="en-GB" sz="4400" b="1" dirty="0">
                <a:solidFill>
                  <a:srgbClr val="070A0C"/>
                </a:solidFill>
                <a:effectLst/>
                <a:latin typeface="Arial" panose="020B0604020202020204" pitchFamily="34" charset="0"/>
                <a:cs typeface="Arial" panose="020B0604020202020204" pitchFamily="34" charset="0"/>
              </a:rPr>
            </a:br>
            <a:br>
              <a:rPr lang="en-GB" sz="4400" b="1" dirty="0">
                <a:solidFill>
                  <a:srgbClr val="070A0C"/>
                </a:solidFill>
                <a:effectLst/>
                <a:latin typeface="Arial" panose="020B0604020202020204" pitchFamily="34" charset="0"/>
                <a:cs typeface="Arial" panose="020B0604020202020204" pitchFamily="34" charset="0"/>
              </a:rPr>
            </a:br>
            <a:br>
              <a:rPr lang="en-GB" sz="4400" b="1" dirty="0">
                <a:solidFill>
                  <a:srgbClr val="070A0C"/>
                </a:solidFill>
                <a:effectLst/>
                <a:latin typeface="Arial" panose="020B0604020202020204" pitchFamily="34" charset="0"/>
                <a:cs typeface="Arial" panose="020B0604020202020204" pitchFamily="34" charset="0"/>
              </a:rPr>
            </a:br>
            <a:br>
              <a:rPr lang="en-GB" sz="4400" b="1" dirty="0">
                <a:solidFill>
                  <a:srgbClr val="070A0C"/>
                </a:solidFill>
                <a:effectLst/>
                <a:latin typeface="Arial" panose="020B0604020202020204" pitchFamily="34" charset="0"/>
                <a:cs typeface="Arial" panose="020B0604020202020204" pitchFamily="34" charset="0"/>
              </a:rPr>
            </a:br>
            <a:br>
              <a:rPr lang="en-GB" sz="4400" b="1" dirty="0">
                <a:solidFill>
                  <a:srgbClr val="070A0C"/>
                </a:solidFill>
                <a:effectLst/>
                <a:latin typeface="Arial" panose="020B0604020202020204" pitchFamily="34" charset="0"/>
                <a:cs typeface="Arial" panose="020B0604020202020204" pitchFamily="34" charset="0"/>
              </a:rPr>
            </a:br>
            <a:br>
              <a:rPr lang="en-GB" sz="4400" b="1" dirty="0">
                <a:solidFill>
                  <a:srgbClr val="070A0C"/>
                </a:solidFill>
                <a:effectLst/>
                <a:latin typeface="Arial" panose="020B0604020202020204" pitchFamily="34" charset="0"/>
                <a:cs typeface="Arial" panose="020B0604020202020204" pitchFamily="34" charset="0"/>
              </a:rPr>
            </a:br>
            <a:br>
              <a:rPr lang="en-GB" sz="4400" b="1" dirty="0">
                <a:solidFill>
                  <a:srgbClr val="070A0C"/>
                </a:solidFill>
                <a:effectLst/>
                <a:latin typeface="Arial" panose="020B0604020202020204" pitchFamily="34" charset="0"/>
                <a:cs typeface="Arial" panose="020B0604020202020204" pitchFamily="34" charset="0"/>
              </a:rPr>
            </a:br>
            <a:br>
              <a:rPr lang="en-GB" sz="4400" b="1" dirty="0">
                <a:solidFill>
                  <a:srgbClr val="070A0C"/>
                </a:solidFill>
                <a:effectLst/>
                <a:latin typeface="Arial" panose="020B0604020202020204" pitchFamily="34" charset="0"/>
                <a:cs typeface="Arial" panose="020B0604020202020204" pitchFamily="34" charset="0"/>
              </a:rPr>
            </a:br>
            <a:br>
              <a:rPr lang="en-GB" sz="4900" b="1" dirty="0">
                <a:solidFill>
                  <a:srgbClr val="070A0C"/>
                </a:solidFill>
                <a:effectLst/>
                <a:latin typeface="Arial" panose="020B0604020202020204" pitchFamily="34" charset="0"/>
                <a:cs typeface="Arial" panose="020B0604020202020204" pitchFamily="34" charset="0"/>
              </a:rPr>
            </a:br>
            <a:br>
              <a:rPr lang="en-GB" sz="4900" b="1" dirty="0">
                <a:solidFill>
                  <a:srgbClr val="070A0C"/>
                </a:solidFill>
                <a:effectLst/>
                <a:latin typeface="Arial" panose="020B0604020202020204" pitchFamily="34" charset="0"/>
                <a:cs typeface="Arial" panose="020B0604020202020204" pitchFamily="34" charset="0"/>
              </a:rPr>
            </a:br>
            <a:r>
              <a:rPr lang="en-GB" sz="5300" b="1" dirty="0">
                <a:solidFill>
                  <a:srgbClr val="070A0C"/>
                </a:solidFill>
                <a:effectLst/>
                <a:latin typeface="Arial" panose="020B0604020202020204" pitchFamily="34" charset="0"/>
                <a:cs typeface="Arial" panose="020B0604020202020204" pitchFamily="34" charset="0"/>
              </a:rPr>
              <a:t>KEY EXAMPLES TUTORS : BA FASHION </a:t>
            </a:r>
            <a:br>
              <a:rPr lang="en-GB" sz="4000" b="1" dirty="0">
                <a:solidFill>
                  <a:srgbClr val="070A0C"/>
                </a:solidFill>
                <a:effectLst/>
                <a:latin typeface="Arial" panose="020B0604020202020204" pitchFamily="34" charset="0"/>
                <a:cs typeface="Arial" panose="020B0604020202020204" pitchFamily="34" charset="0"/>
              </a:rPr>
            </a:br>
            <a:br>
              <a:rPr lang="en-GB" sz="2700" b="1" dirty="0">
                <a:solidFill>
                  <a:srgbClr val="070A0C"/>
                </a:solidFill>
                <a:effectLst/>
                <a:latin typeface="Arial" panose="020B0604020202020204" pitchFamily="34" charset="0"/>
                <a:cs typeface="Arial" panose="020B0604020202020204" pitchFamily="34" charset="0"/>
              </a:rPr>
            </a:br>
            <a:r>
              <a:rPr lang="en-GB" sz="3100" dirty="0">
                <a:solidFill>
                  <a:srgbClr val="1B1B1B"/>
                </a:solidFill>
                <a:latin typeface="Arial" panose="020B0604020202020204" pitchFamily="34" charset="0"/>
                <a:cs typeface="Arial" panose="020B0604020202020204" pitchFamily="34" charset="0"/>
              </a:rPr>
              <a:t>S</a:t>
            </a:r>
            <a:r>
              <a:rPr lang="en-GB" sz="3100" dirty="0">
                <a:solidFill>
                  <a:srgbClr val="1B1B1B"/>
                </a:solidFill>
                <a:effectLst/>
                <a:latin typeface="Arial" panose="020B0604020202020204" pitchFamily="34" charset="0"/>
                <a:cs typeface="Arial" panose="020B0604020202020204" pitchFamily="34" charset="0"/>
              </a:rPr>
              <a:t>tudents from Contextual Admissions consistently experience difficulties at all stages of their courses, but it is most evident in their first year, and more specifically their first term.</a:t>
            </a:r>
            <a:br>
              <a:rPr lang="en-GB" sz="3100" dirty="0">
                <a:solidFill>
                  <a:srgbClr val="1B1B1B"/>
                </a:solidFill>
                <a:effectLst/>
                <a:latin typeface="Arial" panose="020B0604020202020204" pitchFamily="34" charset="0"/>
                <a:cs typeface="Arial" panose="020B0604020202020204" pitchFamily="34" charset="0"/>
              </a:rPr>
            </a:br>
            <a:br>
              <a:rPr lang="en-GB" sz="3100" dirty="0">
                <a:solidFill>
                  <a:srgbClr val="1B1B1B"/>
                </a:solidFill>
                <a:effectLst/>
                <a:latin typeface="Arial" panose="020B0604020202020204" pitchFamily="34" charset="0"/>
                <a:cs typeface="Arial" panose="020B0604020202020204" pitchFamily="34" charset="0"/>
              </a:rPr>
            </a:br>
            <a:r>
              <a:rPr lang="en-GB" sz="3100" b="1" dirty="0">
                <a:effectLst/>
                <a:latin typeface="Arial" panose="020B0604020202020204" pitchFamily="34" charset="0"/>
                <a:cs typeface="Arial" panose="020B0604020202020204" pitchFamily="34" charset="0"/>
              </a:rPr>
              <a:t>Introducing a programme or a series of workshops prior to students applying or beginning the BA course, would help immensely to raise understanding, knowledge, skill and importantly confidence</a:t>
            </a:r>
            <a:r>
              <a:rPr lang="en-GB" sz="3100" b="1" dirty="0">
                <a:latin typeface="Arial" panose="020B0604020202020204" pitchFamily="34" charset="0"/>
                <a:cs typeface="Arial" panose="020B0604020202020204" pitchFamily="34" charset="0"/>
              </a:rPr>
              <a:t> in w</a:t>
            </a:r>
            <a:r>
              <a:rPr lang="en-GB" sz="3100" b="1" i="0" u="none" strike="noStrike" dirty="0">
                <a:solidFill>
                  <a:srgbClr val="000000"/>
                </a:solidFill>
                <a:effectLst/>
                <a:latin typeface="Arial" panose="020B0604020202020204" pitchFamily="34" charset="0"/>
                <a:cs typeface="Arial" panose="020B0604020202020204" pitchFamily="34" charset="0"/>
              </a:rPr>
              <a:t>hat research means, how to develop a project,  life drawing classes</a:t>
            </a:r>
            <a:r>
              <a:rPr lang="en-GB" sz="3100" b="1" dirty="0">
                <a:solidFill>
                  <a:srgbClr val="000000"/>
                </a:solidFill>
                <a:latin typeface="Arial" panose="020B0604020202020204" pitchFamily="34" charset="0"/>
                <a:cs typeface="Arial" panose="020B0604020202020204" pitchFamily="34" charset="0"/>
              </a:rPr>
              <a:t>,</a:t>
            </a:r>
            <a:r>
              <a:rPr lang="en-GB" sz="3100" b="1" i="0" u="none" strike="noStrike" dirty="0">
                <a:solidFill>
                  <a:srgbClr val="000000"/>
                </a:solidFill>
                <a:effectLst/>
                <a:latin typeface="Arial" panose="020B0604020202020204" pitchFamily="34" charset="0"/>
                <a:cs typeface="Arial" panose="020B0604020202020204" pitchFamily="34" charset="0"/>
              </a:rPr>
              <a:t> a basic cut and make class where they could learn how to make a garment.</a:t>
            </a:r>
            <a:br>
              <a:rPr lang="en-GB" sz="3100" b="1" i="0" u="none" strike="noStrike" dirty="0">
                <a:solidFill>
                  <a:srgbClr val="000000"/>
                </a:solidFill>
                <a:effectLst/>
                <a:latin typeface="Arial" panose="020B0604020202020204" pitchFamily="34" charset="0"/>
                <a:cs typeface="Arial" panose="020B0604020202020204" pitchFamily="34" charset="0"/>
              </a:rPr>
            </a:br>
            <a:br>
              <a:rPr lang="en-GB" sz="3100" b="1" dirty="0">
                <a:effectLst/>
                <a:latin typeface="Arial" panose="020B0604020202020204" pitchFamily="34" charset="0"/>
              </a:rPr>
            </a:br>
            <a:r>
              <a:rPr lang="en-GB" sz="3100" b="0" i="0" u="none" strike="noStrike" dirty="0">
                <a:solidFill>
                  <a:srgbClr val="000000"/>
                </a:solidFill>
                <a:effectLst/>
                <a:latin typeface="-apple-system"/>
              </a:rPr>
              <a:t>Students would benefit from more contact time with BA tutors who can support them before they commence BA studies with concept building, research and drawing.  </a:t>
            </a:r>
            <a:br>
              <a:rPr lang="en-GB" sz="3100" dirty="0">
                <a:solidFill>
                  <a:srgbClr val="FF0000"/>
                </a:solidFill>
                <a:effectLst/>
                <a:latin typeface="Arial" panose="020B0604020202020204" pitchFamily="34" charset="0"/>
              </a:rPr>
            </a:br>
            <a:br>
              <a:rPr lang="en-GB" sz="3100" b="1" dirty="0">
                <a:effectLst/>
                <a:latin typeface="Arial" panose="020B0604020202020204" pitchFamily="34" charset="0"/>
                <a:cs typeface="Arial" panose="020B0604020202020204" pitchFamily="34" charset="0"/>
              </a:rPr>
            </a:br>
            <a:br>
              <a:rPr lang="en-GB" sz="2700" dirty="0">
                <a:effectLst/>
                <a:latin typeface="Arial" panose="020B0604020202020204" pitchFamily="34" charset="0"/>
                <a:cs typeface="Arial" panose="020B0604020202020204" pitchFamily="34" charset="0"/>
              </a:rPr>
            </a:br>
            <a:br>
              <a:rPr lang="en-GB" sz="2700" b="1" dirty="0">
                <a:solidFill>
                  <a:srgbClr val="1B1B1B"/>
                </a:solidFill>
                <a:effectLst/>
                <a:latin typeface="Arial" panose="020B0604020202020204" pitchFamily="34" charset="0"/>
                <a:cs typeface="Arial" panose="020B0604020202020204" pitchFamily="34" charset="0"/>
              </a:rPr>
            </a:br>
            <a:br>
              <a:rPr lang="en-GB" sz="2700" dirty="0">
                <a:solidFill>
                  <a:srgbClr val="1B1B1B"/>
                </a:solidFill>
                <a:effectLst/>
                <a:latin typeface="Arial" panose="020B0604020202020204" pitchFamily="34" charset="0"/>
                <a:cs typeface="Arial" panose="020B0604020202020204" pitchFamily="34" charset="0"/>
              </a:rPr>
            </a:br>
            <a:br>
              <a:rPr lang="en-GB" sz="2700" dirty="0">
                <a:solidFill>
                  <a:srgbClr val="1B1B1B"/>
                </a:solidFill>
                <a:effectLst/>
                <a:latin typeface="Arial" panose="020B0604020202020204" pitchFamily="34" charset="0"/>
                <a:cs typeface="Arial" panose="020B0604020202020204" pitchFamily="34" charset="0"/>
              </a:rPr>
            </a:br>
            <a:br>
              <a:rPr lang="en-GB" sz="2700" dirty="0">
                <a:solidFill>
                  <a:srgbClr val="1B1B1B"/>
                </a:solidFill>
                <a:effectLst/>
                <a:latin typeface="Arial" panose="020B0604020202020204" pitchFamily="34" charset="0"/>
                <a:cs typeface="Arial" panose="020B0604020202020204" pitchFamily="34" charset="0"/>
              </a:rPr>
            </a:br>
            <a:br>
              <a:rPr lang="en-GB" sz="2700" dirty="0">
                <a:solidFill>
                  <a:srgbClr val="1B1B1B"/>
                </a:solidFill>
                <a:effectLst/>
                <a:latin typeface="Arial" panose="020B0604020202020204" pitchFamily="34" charset="0"/>
                <a:cs typeface="Arial" panose="020B0604020202020204" pitchFamily="34" charset="0"/>
              </a:rPr>
            </a:br>
            <a:br>
              <a:rPr lang="en-GB" sz="2700" b="1" dirty="0">
                <a:solidFill>
                  <a:srgbClr val="070A0C"/>
                </a:solidFill>
                <a:effectLst/>
                <a:latin typeface="NeueHaasDisplay"/>
              </a:rPr>
            </a:br>
            <a:br>
              <a:rPr lang="en-GB" sz="3600" b="1"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3717087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9809B9-AF4A-77C1-4A3A-E08AFD36B3E1}"/>
              </a:ext>
            </a:extLst>
          </p:cNvPr>
          <p:cNvSpPr txBox="1"/>
          <p:nvPr/>
        </p:nvSpPr>
        <p:spPr>
          <a:xfrm>
            <a:off x="0" y="0"/>
            <a:ext cx="12125092" cy="10310515"/>
          </a:xfrm>
          <a:prstGeom prst="rect">
            <a:avLst/>
          </a:prstGeom>
          <a:noFill/>
        </p:spPr>
        <p:txBody>
          <a:bodyPr wrap="square">
            <a:spAutoFit/>
          </a:bodyPr>
          <a:lstStyle/>
          <a:p>
            <a:r>
              <a:rPr lang="en-GB" sz="5400" b="1" dirty="0">
                <a:solidFill>
                  <a:srgbClr val="070A0C"/>
                </a:solidFill>
                <a:effectLst/>
                <a:latin typeface="Arial" panose="020B0604020202020204" pitchFamily="34" charset="0"/>
                <a:cs typeface="Arial" panose="020B0604020202020204" pitchFamily="34" charset="0"/>
              </a:rPr>
              <a:t>KEY EXAMPLES : INSIGHTS STAFF</a:t>
            </a:r>
          </a:p>
          <a:p>
            <a:endParaRPr lang="en-GB" sz="4400" b="1" dirty="0">
              <a:solidFill>
                <a:srgbClr val="070A0C"/>
              </a:solidFill>
              <a:effectLst/>
              <a:latin typeface="Arial" panose="020B0604020202020204" pitchFamily="34" charset="0"/>
              <a:cs typeface="Arial" panose="020B0604020202020204" pitchFamily="34" charset="0"/>
            </a:endParaRPr>
          </a:p>
          <a:p>
            <a:r>
              <a:rPr lang="en-GB" sz="4000" dirty="0">
                <a:effectLst/>
                <a:latin typeface="Arial" panose="020B0604020202020204" pitchFamily="34" charset="0"/>
                <a:ea typeface="Segoe UI" panose="020B0502040204020203" pitchFamily="34" charset="0"/>
                <a:cs typeface="Arial" panose="020B0604020202020204" pitchFamily="34" charset="0"/>
              </a:rPr>
              <a:t>Specialist tuition is definitely needed with current tutors on the BA course to be able to communicate what creative processes they are expecting. </a:t>
            </a:r>
          </a:p>
          <a:p>
            <a:endParaRPr lang="en-GB" sz="4000" b="1" kern="0" dirty="0">
              <a:latin typeface="Arial" panose="020B0604020202020204" pitchFamily="34" charset="0"/>
              <a:ea typeface="Segoe UI" panose="020B0502040204020203" pitchFamily="34" charset="0"/>
              <a:cs typeface="Arial" panose="020B0604020202020204" pitchFamily="34" charset="0"/>
            </a:endParaRPr>
          </a:p>
          <a:p>
            <a:r>
              <a:rPr lang="en-GB" sz="4000" kern="0" dirty="0">
                <a:latin typeface="Arial" panose="020B0604020202020204" pitchFamily="34" charset="0"/>
                <a:ea typeface="Segoe UI" panose="020B0502040204020203" pitchFamily="34" charset="0"/>
                <a:cs typeface="Arial" panose="020B0604020202020204" pitchFamily="34" charset="0"/>
              </a:rPr>
              <a:t>T</a:t>
            </a:r>
            <a:r>
              <a:rPr lang="en-GB" sz="4000" kern="0" dirty="0">
                <a:effectLst/>
                <a:latin typeface="Arial" panose="020B0604020202020204" pitchFamily="34" charset="0"/>
                <a:ea typeface="Segoe UI" panose="020B0502040204020203" pitchFamily="34" charset="0"/>
                <a:cs typeface="Arial" panose="020B0604020202020204" pitchFamily="34" charset="0"/>
              </a:rPr>
              <a:t>he aim is that we support Insights students in advance with more tuition from BA tutors so that they can prepare ahead and be aware of what the expectations might be.</a:t>
            </a:r>
            <a:endParaRPr lang="en-GB" sz="4000" dirty="0">
              <a:effectLst/>
              <a:latin typeface="Arial" panose="020B0604020202020204" pitchFamily="34" charset="0"/>
              <a:ea typeface="Times New Roman" panose="02020603050405020304" pitchFamily="18" charset="0"/>
              <a:cs typeface="Arial" panose="020B0604020202020204" pitchFamily="34" charset="0"/>
            </a:endParaRPr>
          </a:p>
          <a:p>
            <a:endParaRPr lang="en-GB" sz="4000" dirty="0">
              <a:effectLst/>
              <a:latin typeface="Times New Roman" panose="02020603050405020304" pitchFamily="18" charset="0"/>
              <a:ea typeface="Times New Roman" panose="02020603050405020304" pitchFamily="18" charset="0"/>
            </a:endParaRPr>
          </a:p>
          <a:p>
            <a:r>
              <a:rPr lang="en-GB" sz="3200" b="1" dirty="0">
                <a:solidFill>
                  <a:srgbClr val="070A0C"/>
                </a:solidFill>
                <a:effectLst/>
                <a:latin typeface="Arial" panose="020B0604020202020204" pitchFamily="34" charset="0"/>
                <a:cs typeface="Arial" panose="020B0604020202020204" pitchFamily="34" charset="0"/>
              </a:rPr>
              <a:t> </a:t>
            </a:r>
          </a:p>
          <a:p>
            <a:endParaRPr lang="en-GB" sz="3600" b="1" dirty="0">
              <a:solidFill>
                <a:srgbClr val="070A0C"/>
              </a:solidFill>
              <a:latin typeface="Arial" panose="020B0604020202020204" pitchFamily="34" charset="0"/>
              <a:cs typeface="Arial" panose="020B0604020202020204" pitchFamily="34" charset="0"/>
            </a:endParaRPr>
          </a:p>
          <a:p>
            <a:endParaRPr lang="en-GB" sz="3600" b="1" dirty="0">
              <a:latin typeface="Arial" panose="020B0604020202020204" pitchFamily="34" charset="0"/>
              <a:cs typeface="Arial" panose="020B0604020202020204" pitchFamily="34" charset="0"/>
            </a:endParaRPr>
          </a:p>
          <a:p>
            <a:endParaRPr lang="en-GB" sz="3600" b="1" dirty="0">
              <a:solidFill>
                <a:srgbClr val="000000"/>
              </a:solidFill>
              <a:latin typeface="Arial" panose="020B0604020202020204" pitchFamily="34" charset="0"/>
            </a:endParaRPr>
          </a:p>
          <a:p>
            <a:endParaRPr lang="en-GB" sz="1800" dirty="0">
              <a:effectLst/>
              <a:latin typeface="Helvetica Neue" panose="02000503000000020004" pitchFamily="2" charset="0"/>
            </a:endParaRPr>
          </a:p>
          <a:p>
            <a:endParaRPr lang="en-GB" sz="1800" dirty="0">
              <a:solidFill>
                <a:srgbClr val="000000"/>
              </a:solidFill>
              <a:effectLst/>
              <a:latin typeface="Arial" panose="020B0604020202020204" pitchFamily="34" charset="0"/>
            </a:endParaRPr>
          </a:p>
          <a:p>
            <a:endParaRPr lang="en-GB" dirty="0">
              <a:solidFill>
                <a:srgbClr val="000000"/>
              </a:solidFill>
              <a:latin typeface="Arial" panose="020B0604020202020204" pitchFamily="34" charset="0"/>
            </a:endParaRPr>
          </a:p>
          <a:p>
            <a:endParaRPr lang="en-GB" sz="180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170562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3AE9-02C3-8927-3989-CCF24EAB2184}"/>
              </a:ext>
            </a:extLst>
          </p:cNvPr>
          <p:cNvSpPr>
            <a:spLocks noGrp="1"/>
          </p:cNvSpPr>
          <p:nvPr>
            <p:ph type="title"/>
          </p:nvPr>
        </p:nvSpPr>
        <p:spPr>
          <a:xfrm>
            <a:off x="0" y="290946"/>
            <a:ext cx="11331498" cy="1112507"/>
          </a:xfrm>
        </p:spPr>
        <p:txBody>
          <a:bodyPr>
            <a:normAutofit fontScale="90000"/>
          </a:bodyPr>
          <a:lstStyle/>
          <a:p>
            <a:br>
              <a:rPr lang="en-GB" sz="9600" b="1" dirty="0">
                <a:solidFill>
                  <a:srgbClr val="070A0C"/>
                </a:solidFill>
                <a:effectLst/>
                <a:latin typeface="Arial" panose="020B0604020202020204" pitchFamily="34" charset="0"/>
                <a:cs typeface="Arial" panose="020B0604020202020204" pitchFamily="34" charset="0"/>
              </a:rPr>
            </a:br>
            <a:br>
              <a:rPr lang="en-GB" sz="9600" b="1" dirty="0">
                <a:solidFill>
                  <a:srgbClr val="070A0C"/>
                </a:solidFill>
                <a:effectLst/>
                <a:latin typeface="Arial" panose="020B0604020202020204" pitchFamily="34" charset="0"/>
                <a:cs typeface="Arial" panose="020B0604020202020204" pitchFamily="34" charset="0"/>
              </a:rPr>
            </a:br>
            <a:br>
              <a:rPr lang="en-GB" sz="9600" b="1" dirty="0">
                <a:solidFill>
                  <a:srgbClr val="070A0C"/>
                </a:solidFill>
                <a:effectLst/>
                <a:latin typeface="Arial" panose="020B0604020202020204" pitchFamily="34" charset="0"/>
                <a:cs typeface="Arial" panose="020B0604020202020204" pitchFamily="34" charset="0"/>
              </a:rPr>
            </a:br>
            <a:br>
              <a:rPr lang="en-GB" sz="9600" b="1" dirty="0">
                <a:solidFill>
                  <a:srgbClr val="070A0C"/>
                </a:solidFill>
                <a:effectLst/>
                <a:latin typeface="Arial" panose="020B0604020202020204" pitchFamily="34" charset="0"/>
                <a:cs typeface="Arial" panose="020B0604020202020204" pitchFamily="34" charset="0"/>
              </a:rPr>
            </a:br>
            <a:r>
              <a:rPr lang="en-GB" sz="9600" b="1" dirty="0">
                <a:solidFill>
                  <a:srgbClr val="070A0C"/>
                </a:solidFill>
                <a:effectLst/>
                <a:latin typeface="Arial" panose="020B0604020202020204" pitchFamily="34" charset="0"/>
                <a:cs typeface="Arial" panose="020B0604020202020204" pitchFamily="34" charset="0"/>
              </a:rPr>
              <a:t>Thematic </a:t>
            </a:r>
            <a:br>
              <a:rPr lang="en-GB" sz="9600" b="1" dirty="0">
                <a:solidFill>
                  <a:srgbClr val="070A0C"/>
                </a:solidFill>
                <a:effectLst/>
                <a:latin typeface="Arial" panose="020B0604020202020204" pitchFamily="34" charset="0"/>
                <a:cs typeface="Arial" panose="020B0604020202020204" pitchFamily="34" charset="0"/>
              </a:rPr>
            </a:br>
            <a:r>
              <a:rPr lang="en-GB" sz="9600" b="1" dirty="0">
                <a:solidFill>
                  <a:srgbClr val="070A0C"/>
                </a:solidFill>
                <a:effectLst/>
                <a:latin typeface="Arial" panose="020B0604020202020204" pitchFamily="34" charset="0"/>
                <a:cs typeface="Arial" panose="020B0604020202020204" pitchFamily="34" charset="0"/>
              </a:rPr>
              <a:t>Analysis</a:t>
            </a:r>
            <a:br>
              <a:rPr lang="en-GB" sz="9600" b="1" dirty="0">
                <a:solidFill>
                  <a:srgbClr val="070A0C"/>
                </a:solidFill>
                <a:effectLst/>
                <a:latin typeface="Arial" panose="020B0604020202020204" pitchFamily="34" charset="0"/>
                <a:cs typeface="Arial" panose="020B0604020202020204" pitchFamily="34" charset="0"/>
              </a:rPr>
            </a:br>
            <a:r>
              <a:rPr lang="en-GB" sz="3600" dirty="0">
                <a:solidFill>
                  <a:srgbClr val="070A0C"/>
                </a:solidFill>
                <a:effectLst/>
                <a:latin typeface="Arial" panose="020B0604020202020204" pitchFamily="34" charset="0"/>
                <a:cs typeface="Arial" panose="020B0604020202020204" pitchFamily="34" charset="0"/>
              </a:rPr>
              <a:t>After reviewing the information from answers in the questionnaires and interviews, I analysed the participant responses.</a:t>
            </a:r>
            <a:br>
              <a:rPr lang="en-GB" sz="3600" dirty="0">
                <a:solidFill>
                  <a:srgbClr val="070A0C"/>
                </a:solidFill>
                <a:effectLst/>
                <a:latin typeface="Arial" panose="020B0604020202020204" pitchFamily="34" charset="0"/>
                <a:cs typeface="Arial" panose="020B0604020202020204" pitchFamily="34" charset="0"/>
              </a:rPr>
            </a:br>
            <a:br>
              <a:rPr lang="en-GB" sz="3600" dirty="0">
                <a:solidFill>
                  <a:srgbClr val="070A0C"/>
                </a:solidFill>
                <a:effectLst/>
                <a:latin typeface="Arial" panose="020B0604020202020204" pitchFamily="34" charset="0"/>
                <a:cs typeface="Arial" panose="020B0604020202020204" pitchFamily="34" charset="0"/>
              </a:rPr>
            </a:br>
            <a:r>
              <a:rPr lang="en-GB" sz="3600" dirty="0">
                <a:solidFill>
                  <a:srgbClr val="070A0C"/>
                </a:solidFill>
                <a:effectLst/>
                <a:latin typeface="Arial" panose="020B0604020202020204" pitchFamily="34" charset="0"/>
                <a:cs typeface="Arial" panose="020B0604020202020204" pitchFamily="34" charset="0"/>
              </a:rPr>
              <a:t>By identifying key statements, examples and recurring descriptions of experiences, my aim was to form a greater understanding of connected viewpoints.</a:t>
            </a:r>
            <a:br>
              <a:rPr lang="en-GB"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9693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490BBA-02F9-6352-4CEB-98A466DEEF7C}"/>
              </a:ext>
            </a:extLst>
          </p:cNvPr>
          <p:cNvSpPr txBox="1"/>
          <p:nvPr/>
        </p:nvSpPr>
        <p:spPr>
          <a:xfrm>
            <a:off x="72934" y="114862"/>
            <a:ext cx="9518074" cy="865894"/>
          </a:xfrm>
          <a:prstGeom prst="rect">
            <a:avLst/>
          </a:prstGeom>
          <a:noFill/>
        </p:spPr>
        <p:txBody>
          <a:bodyPr wrap="square">
            <a:spAutoFit/>
          </a:bodyPr>
          <a:lstStyle/>
          <a:p>
            <a:pPr>
              <a:lnSpc>
                <a:spcPct val="90000"/>
              </a:lnSpc>
              <a:spcAft>
                <a:spcPts val="600"/>
              </a:spcAft>
            </a:pPr>
            <a:r>
              <a:rPr lang="en-US" sz="4800" b="1" dirty="0">
                <a:latin typeface="Arial" panose="020B0604020202020204" pitchFamily="34" charset="0"/>
                <a:cs typeface="Arial" panose="020B0604020202020204" pitchFamily="34" charset="0"/>
              </a:rPr>
              <a:t>THEMATIC </a:t>
            </a:r>
            <a:r>
              <a:rPr lang="en-GB" sz="5400" b="1" dirty="0">
                <a:solidFill>
                  <a:srgbClr val="070A0C"/>
                </a:solidFill>
                <a:effectLst/>
                <a:latin typeface="NeueHaasDisplay"/>
              </a:rPr>
              <a:t>ANALYSIS : STAFF </a:t>
            </a:r>
            <a:r>
              <a:rPr lang="en-US" sz="5400" b="1" dirty="0">
                <a:latin typeface="Arial" panose="020B0604020202020204" pitchFamily="34" charset="0"/>
                <a:cs typeface="Arial" panose="020B0604020202020204" pitchFamily="34" charset="0"/>
              </a:rPr>
              <a:t> </a:t>
            </a:r>
            <a:r>
              <a:rPr lang="en-US" sz="4800" b="1"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3313F79E-58FF-EC6C-60CE-9D25EEBF384C}"/>
              </a:ext>
            </a:extLst>
          </p:cNvPr>
          <p:cNvSpPr txBox="1"/>
          <p:nvPr/>
        </p:nvSpPr>
        <p:spPr>
          <a:xfrm>
            <a:off x="72936" y="1020646"/>
            <a:ext cx="3114103" cy="1831271"/>
          </a:xfrm>
          <a:prstGeom prst="rect">
            <a:avLst/>
          </a:prstGeom>
          <a:noFill/>
        </p:spPr>
        <p:txBody>
          <a:bodyPr wrap="square">
            <a:spAutoFit/>
          </a:bodyPr>
          <a:lstStyle/>
          <a:p>
            <a:pPr>
              <a:lnSpc>
                <a:spcPct val="90000"/>
              </a:lnSpc>
              <a:spcAft>
                <a:spcPts val="600"/>
              </a:spcAft>
            </a:pPr>
            <a:r>
              <a:rPr lang="en-US" sz="2000" dirty="0">
                <a:effectLst/>
                <a:latin typeface="Arial" panose="020B0604020202020204" pitchFamily="34" charset="0"/>
                <a:cs typeface="Arial" panose="020B0604020202020204" pitchFamily="34" charset="0"/>
              </a:rPr>
              <a:t>In your experience</a:t>
            </a:r>
            <a:r>
              <a:rPr lang="en-US" sz="2000" dirty="0">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do</a:t>
            </a:r>
          </a:p>
          <a:p>
            <a:pPr>
              <a:lnSpc>
                <a:spcPct val="90000"/>
              </a:lnSpc>
              <a:spcAft>
                <a:spcPts val="600"/>
              </a:spcAft>
            </a:pPr>
            <a:r>
              <a:rPr lang="en-US" sz="2000" dirty="0">
                <a:effectLst/>
                <a:latin typeface="Arial" panose="020B0604020202020204" pitchFamily="34" charset="0"/>
                <a:cs typeface="Arial" panose="020B0604020202020204" pitchFamily="34" charset="0"/>
              </a:rPr>
              <a:t>you find that students from the Insights route experience certain barriers when beginning the BA course?  </a:t>
            </a:r>
          </a:p>
        </p:txBody>
      </p:sp>
      <p:sp>
        <p:nvSpPr>
          <p:cNvPr id="7" name="TextBox 6">
            <a:extLst>
              <a:ext uri="{FF2B5EF4-FFF2-40B4-BE49-F238E27FC236}">
                <a16:creationId xmlns:a16="http://schemas.microsoft.com/office/drawing/2014/main" id="{24D39907-DD74-DF6B-F332-5C8A30763842}"/>
              </a:ext>
            </a:extLst>
          </p:cNvPr>
          <p:cNvSpPr txBox="1"/>
          <p:nvPr/>
        </p:nvSpPr>
        <p:spPr>
          <a:xfrm>
            <a:off x="6310907" y="1045974"/>
            <a:ext cx="2950125" cy="1938992"/>
          </a:xfrm>
          <a:prstGeom prst="rect">
            <a:avLst/>
          </a:prstGeom>
          <a:noFill/>
        </p:spPr>
        <p:txBody>
          <a:bodyPr wrap="square">
            <a:spAutoFit/>
          </a:bodyPr>
          <a:lstStyle/>
          <a:p>
            <a:r>
              <a:rPr lang="en-GB" sz="2000" dirty="0">
                <a:solidFill>
                  <a:srgbClr val="1B1B1B"/>
                </a:solidFill>
                <a:effectLst/>
                <a:latin typeface="Arial" panose="020B0604020202020204" pitchFamily="34" charset="0"/>
                <a:cs typeface="Arial" panose="020B0604020202020204" pitchFamily="34" charset="0"/>
              </a:rPr>
              <a:t>Do you find that </a:t>
            </a:r>
            <a:r>
              <a:rPr lang="en-GB" sz="2000" dirty="0">
                <a:solidFill>
                  <a:srgbClr val="1B1B1B"/>
                </a:solidFill>
                <a:latin typeface="Arial" panose="020B0604020202020204" pitchFamily="34" charset="0"/>
                <a:cs typeface="Arial" panose="020B0604020202020204" pitchFamily="34" charset="0"/>
              </a:rPr>
              <a:t>students from Insights </a:t>
            </a:r>
            <a:r>
              <a:rPr lang="en-GB" sz="2000" dirty="0">
                <a:solidFill>
                  <a:srgbClr val="1B1B1B"/>
                </a:solidFill>
                <a:effectLst/>
                <a:latin typeface="Arial" panose="020B0604020202020204" pitchFamily="34" charset="0"/>
                <a:cs typeface="Arial" panose="020B0604020202020204" pitchFamily="34" charset="0"/>
              </a:rPr>
              <a:t> are less likely to seek support and admit that they are finding the course difficult ? </a:t>
            </a:r>
            <a:endParaRPr lang="en-US" sz="2000" dirty="0">
              <a:latin typeface="Arial" panose="020B0604020202020204" pitchFamily="34" charset="0"/>
              <a:cs typeface="Arial" panose="020B0604020202020204" pitchFamily="34" charset="0"/>
            </a:endParaRPr>
          </a:p>
        </p:txBody>
      </p:sp>
      <p:pic>
        <p:nvPicPr>
          <p:cNvPr id="9" name="Picture 8" descr="A green circle with text and numbers&#10;&#10;Description automatically generated">
            <a:extLst>
              <a:ext uri="{FF2B5EF4-FFF2-40B4-BE49-F238E27FC236}">
                <a16:creationId xmlns:a16="http://schemas.microsoft.com/office/drawing/2014/main" id="{19304622-C101-1876-7A08-5AB7876CFDF8}"/>
              </a:ext>
            </a:extLst>
          </p:cNvPr>
          <p:cNvPicPr>
            <a:picLocks noChangeAspect="1"/>
          </p:cNvPicPr>
          <p:nvPr/>
        </p:nvPicPr>
        <p:blipFill>
          <a:blip r:embed="rId2"/>
          <a:srcRect l="2367" t="2218" b="1"/>
          <a:stretch/>
        </p:blipFill>
        <p:spPr>
          <a:xfrm>
            <a:off x="8979713" y="569289"/>
            <a:ext cx="3114103" cy="3094932"/>
          </a:xfrm>
          <a:prstGeom prst="rect">
            <a:avLst/>
          </a:prstGeom>
        </p:spPr>
      </p:pic>
      <p:pic>
        <p:nvPicPr>
          <p:cNvPr id="11" name="Picture 10" descr="A green circle with text and numbers&#10;&#10;Description automatically generated">
            <a:extLst>
              <a:ext uri="{FF2B5EF4-FFF2-40B4-BE49-F238E27FC236}">
                <a16:creationId xmlns:a16="http://schemas.microsoft.com/office/drawing/2014/main" id="{BA0E4E38-3C7F-2D0F-2570-7C8D8AE89017}"/>
              </a:ext>
            </a:extLst>
          </p:cNvPr>
          <p:cNvPicPr>
            <a:picLocks noChangeAspect="1"/>
          </p:cNvPicPr>
          <p:nvPr/>
        </p:nvPicPr>
        <p:blipFill>
          <a:blip r:embed="rId2"/>
          <a:srcRect l="4440" t="2189"/>
          <a:stretch/>
        </p:blipFill>
        <p:spPr>
          <a:xfrm>
            <a:off x="2969273" y="872333"/>
            <a:ext cx="3114103" cy="2844000"/>
          </a:xfrm>
          <a:prstGeom prst="rect">
            <a:avLst/>
          </a:prstGeom>
        </p:spPr>
      </p:pic>
      <p:sp>
        <p:nvSpPr>
          <p:cNvPr id="13" name="TextBox 12">
            <a:extLst>
              <a:ext uri="{FF2B5EF4-FFF2-40B4-BE49-F238E27FC236}">
                <a16:creationId xmlns:a16="http://schemas.microsoft.com/office/drawing/2014/main" id="{15DF34FD-2460-F80E-8982-3A7A2BF01584}"/>
              </a:ext>
            </a:extLst>
          </p:cNvPr>
          <p:cNvSpPr txBox="1"/>
          <p:nvPr/>
        </p:nvSpPr>
        <p:spPr>
          <a:xfrm rot="10800000" flipH="1" flipV="1">
            <a:off x="6123211" y="3760777"/>
            <a:ext cx="3114105" cy="2554545"/>
          </a:xfrm>
          <a:prstGeom prst="rect">
            <a:avLst/>
          </a:prstGeom>
          <a:noFill/>
        </p:spPr>
        <p:txBody>
          <a:bodyPr wrap="square">
            <a:spAutoFit/>
          </a:bodyPr>
          <a:lstStyle/>
          <a:p>
            <a:r>
              <a:rPr lang="en-GB" sz="2000" dirty="0">
                <a:solidFill>
                  <a:srgbClr val="1B1B1B"/>
                </a:solidFill>
                <a:effectLst/>
                <a:latin typeface="Arial" panose="020B0604020202020204" pitchFamily="34" charset="0"/>
                <a:cs typeface="Arial" panose="020B0604020202020204" pitchFamily="34" charset="0"/>
              </a:rPr>
              <a:t>In your experience, have students from </a:t>
            </a:r>
            <a:r>
              <a:rPr lang="en-GB" sz="2000" dirty="0">
                <a:solidFill>
                  <a:srgbClr val="1B1B1B"/>
                </a:solidFill>
                <a:latin typeface="Arial" panose="020B0604020202020204" pitchFamily="34" charset="0"/>
                <a:cs typeface="Arial" panose="020B0604020202020204" pitchFamily="34" charset="0"/>
              </a:rPr>
              <a:t>Insights </a:t>
            </a:r>
            <a:r>
              <a:rPr lang="en-GB" sz="2000" dirty="0">
                <a:solidFill>
                  <a:srgbClr val="1B1B1B"/>
                </a:solidFill>
                <a:effectLst/>
                <a:latin typeface="Arial" panose="020B0604020202020204" pitchFamily="34" charset="0"/>
                <a:cs typeface="Arial" panose="020B0604020202020204" pitchFamily="34" charset="0"/>
              </a:rPr>
              <a:t>withdrawn from the course, requested time out or had </a:t>
            </a:r>
          </a:p>
          <a:p>
            <a:r>
              <a:rPr lang="en-GB" sz="2000" dirty="0">
                <a:solidFill>
                  <a:srgbClr val="1B1B1B"/>
                </a:solidFill>
                <a:effectLst/>
                <a:latin typeface="Arial" panose="020B0604020202020204" pitchFamily="34" charset="0"/>
                <a:cs typeface="Arial" panose="020B0604020202020204" pitchFamily="34" charset="0"/>
              </a:rPr>
              <a:t>to repeat units due to non submission or not passing projects ?</a:t>
            </a:r>
          </a:p>
        </p:txBody>
      </p:sp>
      <p:pic>
        <p:nvPicPr>
          <p:cNvPr id="15" name="Picture 14" descr="A green circle with text and numbers&#10;&#10;Description automatically generated">
            <a:extLst>
              <a:ext uri="{FF2B5EF4-FFF2-40B4-BE49-F238E27FC236}">
                <a16:creationId xmlns:a16="http://schemas.microsoft.com/office/drawing/2014/main" id="{85353E1D-62B6-E88B-A683-C829EBD84785}"/>
              </a:ext>
            </a:extLst>
          </p:cNvPr>
          <p:cNvPicPr>
            <a:picLocks noChangeAspect="1"/>
          </p:cNvPicPr>
          <p:nvPr/>
        </p:nvPicPr>
        <p:blipFill>
          <a:blip r:embed="rId2"/>
          <a:srcRect l="4700" t="2349"/>
          <a:stretch/>
        </p:blipFill>
        <p:spPr>
          <a:xfrm>
            <a:off x="9237316" y="3830391"/>
            <a:ext cx="3024000" cy="2974649"/>
          </a:xfrm>
          <a:prstGeom prst="rect">
            <a:avLst/>
          </a:prstGeom>
        </p:spPr>
      </p:pic>
      <p:sp>
        <p:nvSpPr>
          <p:cNvPr id="4" name="TextBox 3">
            <a:extLst>
              <a:ext uri="{FF2B5EF4-FFF2-40B4-BE49-F238E27FC236}">
                <a16:creationId xmlns:a16="http://schemas.microsoft.com/office/drawing/2014/main" id="{464BC79B-730E-5239-6430-46F0FBFC1CF2}"/>
              </a:ext>
            </a:extLst>
          </p:cNvPr>
          <p:cNvSpPr txBox="1"/>
          <p:nvPr/>
        </p:nvSpPr>
        <p:spPr>
          <a:xfrm rot="10800000" flipV="1">
            <a:off x="72934" y="3663574"/>
            <a:ext cx="3114104" cy="3170099"/>
          </a:xfrm>
          <a:prstGeom prst="rect">
            <a:avLst/>
          </a:prstGeom>
          <a:noFill/>
        </p:spPr>
        <p:txBody>
          <a:bodyPr wrap="square">
            <a:spAutoFit/>
          </a:bodyPr>
          <a:lstStyle/>
          <a:p>
            <a:r>
              <a:rPr lang="en-GB" sz="2000" dirty="0">
                <a:effectLst/>
                <a:latin typeface="Helvetica Neue" panose="02000503000000020004" pitchFamily="2" charset="0"/>
              </a:rPr>
              <a:t>Do you think additional support could be added to the course structure to enhance the learning experience on the Insights course</a:t>
            </a:r>
            <a:r>
              <a:rPr lang="en-GB" sz="2000" dirty="0">
                <a:latin typeface="Helvetica Neue" panose="02000503000000020004" pitchFamily="2" charset="0"/>
              </a:rPr>
              <a:t> </a:t>
            </a:r>
            <a:r>
              <a:rPr lang="en-GB" sz="2000" dirty="0">
                <a:effectLst/>
                <a:latin typeface="Helvetica Neue" panose="02000503000000020004" pitchFamily="2" charset="0"/>
              </a:rPr>
              <a:t>such as access to equipment, studio space</a:t>
            </a:r>
            <a:r>
              <a:rPr lang="en-GB" sz="2000" dirty="0">
                <a:latin typeface="Helvetica Neue" panose="02000503000000020004" pitchFamily="2" charset="0"/>
              </a:rPr>
              <a:t> and</a:t>
            </a:r>
            <a:r>
              <a:rPr lang="en-GB" sz="2000" dirty="0">
                <a:effectLst/>
                <a:latin typeface="Helvetica Neue" panose="02000503000000020004" pitchFamily="2" charset="0"/>
              </a:rPr>
              <a:t> additional specialist  tuition? </a:t>
            </a:r>
          </a:p>
        </p:txBody>
      </p:sp>
      <p:pic>
        <p:nvPicPr>
          <p:cNvPr id="6" name="Picture 5" descr="A green circle with text&#10;&#10;Description automatically generated">
            <a:extLst>
              <a:ext uri="{FF2B5EF4-FFF2-40B4-BE49-F238E27FC236}">
                <a16:creationId xmlns:a16="http://schemas.microsoft.com/office/drawing/2014/main" id="{03AE9B61-A1C4-425B-68EA-885E8046246B}"/>
              </a:ext>
            </a:extLst>
          </p:cNvPr>
          <p:cNvPicPr>
            <a:picLocks noChangeAspect="1"/>
          </p:cNvPicPr>
          <p:nvPr/>
        </p:nvPicPr>
        <p:blipFill>
          <a:blip r:embed="rId3"/>
          <a:srcRect l="7294" r="8559"/>
          <a:stretch/>
        </p:blipFill>
        <p:spPr>
          <a:xfrm>
            <a:off x="3187039" y="3889040"/>
            <a:ext cx="2749634" cy="2916000"/>
          </a:xfrm>
          <a:prstGeom prst="rect">
            <a:avLst/>
          </a:prstGeom>
        </p:spPr>
      </p:pic>
    </p:spTree>
    <p:extLst>
      <p:ext uri="{BB962C8B-B14F-4D97-AF65-F5344CB8AC3E}">
        <p14:creationId xmlns:p14="http://schemas.microsoft.com/office/powerpoint/2010/main" val="3521523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898C2-71B7-0632-25B1-92FD1152EF9B}"/>
              </a:ext>
            </a:extLst>
          </p:cNvPr>
          <p:cNvSpPr>
            <a:spLocks noGrp="1"/>
          </p:cNvSpPr>
          <p:nvPr>
            <p:ph type="title"/>
          </p:nvPr>
        </p:nvSpPr>
        <p:spPr>
          <a:xfrm>
            <a:off x="0" y="-124691"/>
            <a:ext cx="12192000" cy="1908887"/>
          </a:xfrm>
        </p:spPr>
        <p:txBody>
          <a:bodyPr>
            <a:normAutofit fontScale="90000"/>
          </a:bodyPr>
          <a:lstStyle/>
          <a:p>
            <a:br>
              <a:rPr lang="en-GB" sz="1800" b="0" dirty="0">
                <a:solidFill>
                  <a:srgbClr val="070A0C"/>
                </a:solidFill>
                <a:effectLst/>
                <a:latin typeface="NeueHaasDisplay"/>
              </a:rPr>
            </a:br>
            <a:br>
              <a:rPr lang="en-GB" sz="1800" b="0" dirty="0">
                <a:solidFill>
                  <a:srgbClr val="070A0C"/>
                </a:solidFill>
                <a:effectLst/>
                <a:latin typeface="NeueHaasDisplay"/>
              </a:rPr>
            </a:br>
            <a:br>
              <a:rPr lang="en-GB" sz="1800" b="0" dirty="0">
                <a:solidFill>
                  <a:srgbClr val="070A0C"/>
                </a:solidFill>
                <a:effectLst/>
                <a:latin typeface="NeueHaasDisplay"/>
              </a:rPr>
            </a:br>
            <a:br>
              <a:rPr lang="en-GB" sz="1800" b="0" dirty="0">
                <a:solidFill>
                  <a:srgbClr val="070A0C"/>
                </a:solidFill>
                <a:effectLst/>
                <a:latin typeface="NeueHaasDisplay"/>
              </a:rPr>
            </a:br>
            <a:br>
              <a:rPr lang="en-GB" sz="1800" b="0" dirty="0">
                <a:solidFill>
                  <a:srgbClr val="070A0C"/>
                </a:solidFill>
                <a:effectLst/>
                <a:latin typeface="NeueHaasDisplay"/>
              </a:rPr>
            </a:br>
            <a:br>
              <a:rPr lang="en-GB" sz="1800" b="0" dirty="0">
                <a:solidFill>
                  <a:srgbClr val="070A0C"/>
                </a:solidFill>
                <a:effectLst/>
                <a:latin typeface="NeueHaasDisplay"/>
              </a:rPr>
            </a:br>
            <a:br>
              <a:rPr lang="en-GB" sz="1800" b="0" dirty="0">
                <a:solidFill>
                  <a:srgbClr val="070A0C"/>
                </a:solidFill>
                <a:effectLst/>
                <a:latin typeface="NeueHaasDisplay"/>
              </a:rPr>
            </a:br>
            <a:br>
              <a:rPr lang="en-GB" sz="1800" b="0" dirty="0">
                <a:solidFill>
                  <a:srgbClr val="070A0C"/>
                </a:solidFill>
                <a:effectLst/>
                <a:latin typeface="NeueHaasDisplay"/>
              </a:rPr>
            </a:br>
            <a:br>
              <a:rPr lang="en-GB" sz="1800" b="0" dirty="0">
                <a:solidFill>
                  <a:srgbClr val="070A0C"/>
                </a:solidFill>
                <a:effectLst/>
                <a:latin typeface="NeueHaasDisplay"/>
              </a:rPr>
            </a:br>
            <a:br>
              <a:rPr lang="en-GB" sz="1800" b="0" dirty="0">
                <a:solidFill>
                  <a:srgbClr val="070A0C"/>
                </a:solidFill>
                <a:effectLst/>
                <a:latin typeface="NeueHaasDisplay"/>
              </a:rPr>
            </a:br>
            <a:br>
              <a:rPr lang="en-GB" sz="1800" b="0" dirty="0">
                <a:solidFill>
                  <a:srgbClr val="070A0C"/>
                </a:solidFill>
                <a:effectLst/>
                <a:latin typeface="NeueHaasDisplay"/>
              </a:rPr>
            </a:br>
            <a:br>
              <a:rPr lang="en-GB" sz="1800" b="0" dirty="0">
                <a:solidFill>
                  <a:srgbClr val="070A0C"/>
                </a:solidFill>
                <a:effectLst/>
                <a:latin typeface="NeueHaasDisplay"/>
              </a:rPr>
            </a:br>
            <a:br>
              <a:rPr lang="en-GB" sz="1800" b="0" dirty="0">
                <a:solidFill>
                  <a:srgbClr val="070A0C"/>
                </a:solidFill>
                <a:effectLst/>
                <a:latin typeface="NeueHaasDisplay"/>
              </a:rPr>
            </a:br>
            <a:br>
              <a:rPr lang="en-GB" sz="1800" b="0" dirty="0">
                <a:solidFill>
                  <a:srgbClr val="070A0C"/>
                </a:solidFill>
                <a:effectLst/>
                <a:latin typeface="NeueHaasDisplay"/>
              </a:rPr>
            </a:br>
            <a:br>
              <a:rPr lang="en-GB" sz="1800" b="0" dirty="0">
                <a:solidFill>
                  <a:srgbClr val="070A0C"/>
                </a:solidFill>
                <a:effectLst/>
                <a:latin typeface="NeueHaasDisplay"/>
              </a:rPr>
            </a:br>
            <a:br>
              <a:rPr lang="en-GB" sz="1800" b="0" dirty="0">
                <a:solidFill>
                  <a:srgbClr val="070A0C"/>
                </a:solidFill>
                <a:effectLst/>
                <a:latin typeface="NeueHaasDisplay"/>
              </a:rPr>
            </a:br>
            <a:br>
              <a:rPr lang="en-GB" sz="1800" b="0" dirty="0">
                <a:solidFill>
                  <a:srgbClr val="070A0C"/>
                </a:solidFill>
                <a:effectLst/>
                <a:latin typeface="NeueHaasDisplay"/>
              </a:rPr>
            </a:br>
            <a:br>
              <a:rPr lang="en-GB" sz="1800" b="0" dirty="0">
                <a:solidFill>
                  <a:srgbClr val="070A0C"/>
                </a:solidFill>
                <a:effectLst/>
                <a:latin typeface="NeueHaasDisplay"/>
              </a:rPr>
            </a:br>
            <a:br>
              <a:rPr lang="en-GB" sz="1800" b="0" dirty="0">
                <a:solidFill>
                  <a:srgbClr val="070A0C"/>
                </a:solidFill>
                <a:effectLst/>
                <a:latin typeface="NeueHaasDisplay"/>
              </a:rPr>
            </a:br>
            <a:br>
              <a:rPr lang="en-GB" sz="1800" b="0" dirty="0">
                <a:solidFill>
                  <a:srgbClr val="070A0C"/>
                </a:solidFill>
                <a:effectLst/>
                <a:latin typeface="NeueHaasDisplay"/>
              </a:rPr>
            </a:br>
            <a:br>
              <a:rPr lang="en-GB" sz="1800" b="0" dirty="0">
                <a:solidFill>
                  <a:srgbClr val="070A0C"/>
                </a:solidFill>
                <a:effectLst/>
                <a:latin typeface="NeueHaasDisplay"/>
              </a:rPr>
            </a:br>
            <a:br>
              <a:rPr lang="en-GB" sz="1800" b="0" dirty="0">
                <a:solidFill>
                  <a:srgbClr val="070A0C"/>
                </a:solidFill>
                <a:effectLst/>
                <a:latin typeface="NeueHaasDisplay"/>
              </a:rPr>
            </a:br>
            <a:r>
              <a:rPr lang="en-GB" sz="8900" b="1" dirty="0">
                <a:solidFill>
                  <a:srgbClr val="070A0C"/>
                </a:solidFill>
                <a:effectLst/>
                <a:latin typeface="Arial" panose="020B0604020202020204" pitchFamily="34" charset="0"/>
                <a:cs typeface="Arial" panose="020B0604020202020204" pitchFamily="34" charset="0"/>
              </a:rPr>
              <a:t>ANALYSIS : STAFF</a:t>
            </a:r>
            <a:br>
              <a:rPr lang="en-GB" sz="8000" b="1" dirty="0">
                <a:solidFill>
                  <a:srgbClr val="070A0C"/>
                </a:solidFill>
                <a:latin typeface="NeueHaasDisplay"/>
              </a:rPr>
            </a:br>
            <a:r>
              <a:rPr lang="en-GB" sz="3100" dirty="0">
                <a:solidFill>
                  <a:srgbClr val="070A0C"/>
                </a:solidFill>
                <a:latin typeface="Arial" panose="020B0604020202020204" pitchFamily="34" charset="0"/>
                <a:cs typeface="Arial" panose="020B0604020202020204" pitchFamily="34" charset="0"/>
              </a:rPr>
              <a:t>A</a:t>
            </a:r>
            <a:r>
              <a:rPr lang="en-GB" sz="3100" dirty="0">
                <a:solidFill>
                  <a:srgbClr val="070A0C"/>
                </a:solidFill>
                <a:effectLst/>
                <a:latin typeface="Arial" panose="020B0604020202020204" pitchFamily="34" charset="0"/>
                <a:cs typeface="Arial" panose="020B0604020202020204" pitchFamily="34" charset="0"/>
              </a:rPr>
              <a:t>ll staff participants agreed that students from the Insights programme </a:t>
            </a:r>
            <a:r>
              <a:rPr lang="en-GB" sz="3100" dirty="0">
                <a:solidFill>
                  <a:srgbClr val="070A0C"/>
                </a:solidFill>
                <a:latin typeface="Arial" panose="020B0604020202020204" pitchFamily="34" charset="0"/>
                <a:cs typeface="Arial" panose="020B0604020202020204" pitchFamily="34" charset="0"/>
              </a:rPr>
              <a:t>are experiencing significant barriers to positively progressing in their learning.</a:t>
            </a:r>
            <a:br>
              <a:rPr lang="en-GB" sz="3100" dirty="0">
                <a:solidFill>
                  <a:srgbClr val="070A0C"/>
                </a:solidFill>
                <a:latin typeface="Arial" panose="020B0604020202020204" pitchFamily="34" charset="0"/>
                <a:cs typeface="Arial" panose="020B0604020202020204" pitchFamily="34" charset="0"/>
              </a:rPr>
            </a:br>
            <a:br>
              <a:rPr lang="en-GB" sz="3100" dirty="0">
                <a:solidFill>
                  <a:srgbClr val="070A0C"/>
                </a:solidFill>
                <a:latin typeface="Arial" panose="020B0604020202020204" pitchFamily="34" charset="0"/>
                <a:cs typeface="Arial" panose="020B0604020202020204" pitchFamily="34" charset="0"/>
              </a:rPr>
            </a:br>
            <a:r>
              <a:rPr lang="en-GB" sz="3100" b="1" dirty="0">
                <a:solidFill>
                  <a:srgbClr val="070A0C"/>
                </a:solidFill>
                <a:latin typeface="Arial" panose="020B0604020202020204" pitchFamily="34" charset="0"/>
                <a:cs typeface="Arial" panose="020B0604020202020204" pitchFamily="34" charset="0"/>
              </a:rPr>
              <a:t>1.Financial difficulties and not having access to equipment. </a:t>
            </a:r>
            <a:br>
              <a:rPr lang="en-GB" sz="3100" b="1" dirty="0">
                <a:solidFill>
                  <a:srgbClr val="070A0C"/>
                </a:solidFill>
                <a:latin typeface="Arial" panose="020B0604020202020204" pitchFamily="34" charset="0"/>
                <a:cs typeface="Arial" panose="020B0604020202020204" pitchFamily="34" charset="0"/>
              </a:rPr>
            </a:br>
            <a:r>
              <a:rPr lang="en-GB" sz="3100" b="1" dirty="0">
                <a:solidFill>
                  <a:srgbClr val="070A0C"/>
                </a:solidFill>
                <a:latin typeface="Arial" panose="020B0604020202020204" pitchFamily="34" charset="0"/>
                <a:cs typeface="Arial" panose="020B0604020202020204" pitchFamily="34" charset="0"/>
              </a:rPr>
              <a:t>2.Lack of feeling a sense of belonging. </a:t>
            </a:r>
            <a:br>
              <a:rPr lang="en-GB" sz="3100" b="1" dirty="0">
                <a:solidFill>
                  <a:srgbClr val="070A0C"/>
                </a:solidFill>
                <a:latin typeface="Arial" panose="020B0604020202020204" pitchFamily="34" charset="0"/>
                <a:cs typeface="Arial" panose="020B0604020202020204" pitchFamily="34" charset="0"/>
              </a:rPr>
            </a:br>
            <a:r>
              <a:rPr lang="en-GB" sz="3100" b="1" dirty="0">
                <a:solidFill>
                  <a:srgbClr val="070A0C"/>
                </a:solidFill>
                <a:latin typeface="Arial" panose="020B0604020202020204" pitchFamily="34" charset="0"/>
                <a:cs typeface="Arial" panose="020B0604020202020204" pitchFamily="34" charset="0"/>
              </a:rPr>
              <a:t>3.Lack of cultural capital.</a:t>
            </a:r>
            <a:br>
              <a:rPr lang="en-GB" sz="3100" b="1" dirty="0">
                <a:solidFill>
                  <a:srgbClr val="070A0C"/>
                </a:solidFill>
                <a:latin typeface="Arial" panose="020B0604020202020204" pitchFamily="34" charset="0"/>
                <a:cs typeface="Arial" panose="020B0604020202020204" pitchFamily="34" charset="0"/>
              </a:rPr>
            </a:br>
            <a:r>
              <a:rPr lang="en-GB" sz="3100" b="1" dirty="0">
                <a:solidFill>
                  <a:srgbClr val="070A0C"/>
                </a:solidFill>
                <a:latin typeface="Arial" panose="020B0604020202020204" pitchFamily="34" charset="0"/>
                <a:cs typeface="Arial" panose="020B0604020202020204" pitchFamily="34" charset="0"/>
              </a:rPr>
              <a:t>4 Limited experience in conducting research and researching in a library. </a:t>
            </a:r>
            <a:br>
              <a:rPr lang="en-GB" sz="3100" b="1" dirty="0">
                <a:solidFill>
                  <a:srgbClr val="070A0C"/>
                </a:solidFill>
                <a:latin typeface="Arial" panose="020B0604020202020204" pitchFamily="34" charset="0"/>
                <a:cs typeface="Arial" panose="020B0604020202020204" pitchFamily="34" charset="0"/>
              </a:rPr>
            </a:br>
            <a:r>
              <a:rPr lang="en-GB" sz="3100" b="1" dirty="0">
                <a:solidFill>
                  <a:srgbClr val="070A0C"/>
                </a:solidFill>
                <a:latin typeface="Arial" panose="020B0604020202020204" pitchFamily="34" charset="0"/>
                <a:cs typeface="Arial" panose="020B0604020202020204" pitchFamily="34" charset="0"/>
              </a:rPr>
              <a:t>5. Insufficient skills in concept building, drawing and technical skills to  allow freedom in creative experimentation.</a:t>
            </a:r>
            <a:br>
              <a:rPr lang="en-GB" sz="3100" b="1" dirty="0">
                <a:solidFill>
                  <a:srgbClr val="070A0C"/>
                </a:solidFill>
                <a:latin typeface="Arial" panose="020B0604020202020204" pitchFamily="34" charset="0"/>
                <a:cs typeface="Arial" panose="020B0604020202020204" pitchFamily="34" charset="0"/>
              </a:rPr>
            </a:br>
            <a:br>
              <a:rPr lang="en-GB" sz="2700" b="1" dirty="0">
                <a:solidFill>
                  <a:srgbClr val="070A0C"/>
                </a:solidFill>
                <a:latin typeface="Arial" panose="020B0604020202020204" pitchFamily="34" charset="0"/>
                <a:cs typeface="Arial" panose="020B0604020202020204" pitchFamily="34" charset="0"/>
              </a:rPr>
            </a:br>
            <a:r>
              <a:rPr lang="en-GB" sz="3100" dirty="0">
                <a:solidFill>
                  <a:srgbClr val="070A0C"/>
                </a:solidFill>
                <a:latin typeface="Arial" panose="020B0604020202020204" pitchFamily="34" charset="0"/>
                <a:cs typeface="Arial" panose="020B0604020202020204" pitchFamily="34" charset="0"/>
              </a:rPr>
              <a:t>There is a perceived connection between the specified barriers and attainment and retention levels.</a:t>
            </a:r>
            <a:endParaRPr lang="en-US" sz="3100" dirty="0"/>
          </a:p>
        </p:txBody>
      </p:sp>
    </p:spTree>
    <p:extLst>
      <p:ext uri="{BB962C8B-B14F-4D97-AF65-F5344CB8AC3E}">
        <p14:creationId xmlns:p14="http://schemas.microsoft.com/office/powerpoint/2010/main" val="3884472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D72DC-1C80-93E6-6D15-C0BAEC8E9BFF}"/>
              </a:ext>
            </a:extLst>
          </p:cNvPr>
          <p:cNvSpPr>
            <a:spLocks noGrp="1"/>
          </p:cNvSpPr>
          <p:nvPr>
            <p:ph type="title"/>
          </p:nvPr>
        </p:nvSpPr>
        <p:spPr>
          <a:xfrm>
            <a:off x="0" y="425301"/>
            <a:ext cx="11353800" cy="1265387"/>
          </a:xfrm>
        </p:spPr>
        <p:txBody>
          <a:bodyPr>
            <a:normAutofit fontScale="90000"/>
          </a:bodyPr>
          <a:lstStyle/>
          <a:p>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sz="7300" b="1" dirty="0">
                <a:latin typeface="Arial" panose="020B0604020202020204" pitchFamily="34" charset="0"/>
                <a:cs typeface="Arial" panose="020B0604020202020204" pitchFamily="34" charset="0"/>
              </a:rPr>
              <a:t>STUDENT PARTICIPANTS</a:t>
            </a:r>
            <a:br>
              <a:rPr lang="en-US" sz="7300"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GB" sz="2700" b="1" dirty="0">
                <a:solidFill>
                  <a:srgbClr val="070A0C"/>
                </a:solidFill>
                <a:latin typeface="Arial" panose="020B0604020202020204" pitchFamily="34" charset="0"/>
                <a:cs typeface="Arial" panose="020B0604020202020204" pitchFamily="34" charset="0"/>
              </a:rPr>
              <a:t>STUDENT 1</a:t>
            </a:r>
            <a:r>
              <a:rPr lang="en-GB" sz="2700" b="1" dirty="0">
                <a:solidFill>
                  <a:srgbClr val="070A0C"/>
                </a:solidFill>
                <a:effectLst/>
                <a:latin typeface="Arial" panose="020B0604020202020204" pitchFamily="34" charset="0"/>
                <a:cs typeface="Arial" panose="020B0604020202020204" pitchFamily="34" charset="0"/>
              </a:rPr>
              <a:t> </a:t>
            </a:r>
            <a:br>
              <a:rPr lang="en-GB" sz="2700" b="1" dirty="0">
                <a:solidFill>
                  <a:srgbClr val="070A0C"/>
                </a:solidFill>
                <a:effectLst/>
                <a:latin typeface="Arial" panose="020B0604020202020204" pitchFamily="34" charset="0"/>
                <a:cs typeface="Arial" panose="020B0604020202020204" pitchFamily="34" charset="0"/>
              </a:rPr>
            </a:br>
            <a:r>
              <a:rPr lang="en-GB" sz="2700" dirty="0">
                <a:solidFill>
                  <a:srgbClr val="070A0C"/>
                </a:solidFill>
                <a:latin typeface="Arial" panose="020B0604020202020204" pitchFamily="34" charset="0"/>
                <a:cs typeface="Arial" panose="020B0604020202020204" pitchFamily="34" charset="0"/>
              </a:rPr>
              <a:t>BA Fashion Design 2</a:t>
            </a:r>
            <a:r>
              <a:rPr lang="en-GB" sz="2700" baseline="30000" dirty="0">
                <a:solidFill>
                  <a:srgbClr val="070A0C"/>
                </a:solidFill>
                <a:latin typeface="Arial" panose="020B0604020202020204" pitchFamily="34" charset="0"/>
                <a:cs typeface="Arial" panose="020B0604020202020204" pitchFamily="34" charset="0"/>
              </a:rPr>
              <a:t>nd</a:t>
            </a:r>
            <a:r>
              <a:rPr lang="en-GB" sz="2700" dirty="0">
                <a:solidFill>
                  <a:srgbClr val="070A0C"/>
                </a:solidFill>
                <a:latin typeface="Arial" panose="020B0604020202020204" pitchFamily="34" charset="0"/>
                <a:cs typeface="Arial" panose="020B0604020202020204" pitchFamily="34" charset="0"/>
              </a:rPr>
              <a:t> year </a:t>
            </a:r>
            <a:br>
              <a:rPr lang="en-GB" sz="2700" dirty="0">
                <a:solidFill>
                  <a:srgbClr val="070A0C"/>
                </a:solidFill>
                <a:latin typeface="Arial" panose="020B0604020202020204" pitchFamily="34" charset="0"/>
                <a:cs typeface="Arial" panose="020B0604020202020204" pitchFamily="34" charset="0"/>
              </a:rPr>
            </a:br>
            <a:br>
              <a:rPr lang="en-GB" sz="2700" dirty="0">
                <a:solidFill>
                  <a:srgbClr val="070A0C"/>
                </a:solidFill>
                <a:latin typeface="Arial" panose="020B0604020202020204" pitchFamily="34" charset="0"/>
                <a:cs typeface="Arial" panose="020B0604020202020204" pitchFamily="34" charset="0"/>
              </a:rPr>
            </a:br>
            <a:br>
              <a:rPr lang="en-GB" sz="2700" dirty="0">
                <a:solidFill>
                  <a:srgbClr val="070A0C"/>
                </a:solidFill>
                <a:latin typeface="Arial" panose="020B0604020202020204" pitchFamily="34" charset="0"/>
                <a:cs typeface="Arial" panose="020B0604020202020204" pitchFamily="34" charset="0"/>
              </a:rPr>
            </a:br>
            <a:r>
              <a:rPr lang="en-GB" sz="2700" b="1" dirty="0">
                <a:solidFill>
                  <a:srgbClr val="070A0C"/>
                </a:solidFill>
                <a:latin typeface="Arial" panose="020B0604020202020204" pitchFamily="34" charset="0"/>
                <a:cs typeface="Arial" panose="020B0604020202020204" pitchFamily="34" charset="0"/>
              </a:rPr>
              <a:t>STUDENT 2</a:t>
            </a:r>
            <a:br>
              <a:rPr lang="en-GB" sz="2700" b="1" dirty="0">
                <a:solidFill>
                  <a:srgbClr val="070A0C"/>
                </a:solidFill>
                <a:latin typeface="Arial" panose="020B0604020202020204" pitchFamily="34" charset="0"/>
                <a:cs typeface="Arial" panose="020B0604020202020204" pitchFamily="34" charset="0"/>
              </a:rPr>
            </a:br>
            <a:r>
              <a:rPr lang="en-GB" sz="2700" dirty="0">
                <a:solidFill>
                  <a:srgbClr val="070A0C"/>
                </a:solidFill>
                <a:latin typeface="Arial" panose="020B0604020202020204" pitchFamily="34" charset="0"/>
                <a:cs typeface="Arial" panose="020B0604020202020204" pitchFamily="34" charset="0"/>
              </a:rPr>
              <a:t>BA Fashion Design Graduate</a:t>
            </a:r>
            <a:br>
              <a:rPr lang="en-GB" sz="2700" dirty="0">
                <a:solidFill>
                  <a:srgbClr val="070A0C"/>
                </a:solidFill>
                <a:latin typeface="Arial" panose="020B0604020202020204" pitchFamily="34" charset="0"/>
                <a:cs typeface="Arial" panose="020B0604020202020204" pitchFamily="34" charset="0"/>
              </a:rPr>
            </a:br>
            <a:r>
              <a:rPr lang="en-GB" sz="2700" dirty="0">
                <a:solidFill>
                  <a:srgbClr val="070A0C"/>
                </a:solidFill>
                <a:latin typeface="Arial" panose="020B0604020202020204" pitchFamily="34" charset="0"/>
                <a:cs typeface="Arial" panose="020B0604020202020204" pitchFamily="34" charset="0"/>
              </a:rPr>
              <a:t> </a:t>
            </a:r>
            <a:br>
              <a:rPr lang="en-GB" sz="2700" dirty="0">
                <a:solidFill>
                  <a:srgbClr val="070A0C"/>
                </a:solidFill>
                <a:latin typeface="Arial" panose="020B0604020202020204" pitchFamily="34" charset="0"/>
                <a:cs typeface="Arial" panose="020B0604020202020204" pitchFamily="34" charset="0"/>
              </a:rPr>
            </a:br>
            <a:br>
              <a:rPr lang="en-GB" sz="2700" dirty="0">
                <a:solidFill>
                  <a:srgbClr val="070A0C"/>
                </a:solidFill>
                <a:latin typeface="Arial" panose="020B0604020202020204" pitchFamily="34" charset="0"/>
                <a:cs typeface="Arial" panose="020B0604020202020204" pitchFamily="34" charset="0"/>
              </a:rPr>
            </a:br>
            <a:br>
              <a:rPr lang="en-GB" sz="2700" dirty="0">
                <a:solidFill>
                  <a:srgbClr val="070A0C"/>
                </a:solidFill>
                <a:latin typeface="Arial" panose="020B0604020202020204" pitchFamily="34" charset="0"/>
                <a:cs typeface="Arial" panose="020B0604020202020204" pitchFamily="34" charset="0"/>
              </a:rPr>
            </a:br>
            <a:r>
              <a:rPr lang="en-GB" sz="2700" b="1" dirty="0">
                <a:solidFill>
                  <a:srgbClr val="070A0C"/>
                </a:solidFill>
                <a:latin typeface="Arial" panose="020B0604020202020204" pitchFamily="34" charset="0"/>
                <a:cs typeface="Arial" panose="020B0604020202020204" pitchFamily="34" charset="0"/>
              </a:rPr>
              <a:t>STUDENT 3</a:t>
            </a:r>
            <a:br>
              <a:rPr lang="en-GB" sz="2700" b="1" dirty="0">
                <a:solidFill>
                  <a:srgbClr val="070A0C"/>
                </a:solidFill>
                <a:latin typeface="Arial" panose="020B0604020202020204" pitchFamily="34" charset="0"/>
                <a:cs typeface="Arial" panose="020B0604020202020204" pitchFamily="34" charset="0"/>
              </a:rPr>
            </a:br>
            <a:r>
              <a:rPr lang="en-GB" sz="2700" dirty="0">
                <a:solidFill>
                  <a:srgbClr val="070A0C"/>
                </a:solidFill>
                <a:latin typeface="Arial" panose="020B0604020202020204" pitchFamily="34" charset="0"/>
                <a:cs typeface="Arial" panose="020B0604020202020204" pitchFamily="34" charset="0"/>
              </a:rPr>
              <a:t>BA Fashion Design Graduate </a:t>
            </a:r>
            <a:br>
              <a:rPr lang="en-GB" sz="2700" dirty="0">
                <a:solidFill>
                  <a:srgbClr val="070A0C"/>
                </a:solidFill>
                <a:latin typeface="Arial" panose="020B0604020202020204" pitchFamily="34" charset="0"/>
                <a:cs typeface="Arial" panose="020B0604020202020204" pitchFamily="34" charset="0"/>
              </a:rPr>
            </a:br>
            <a:br>
              <a:rPr lang="en-GB" sz="2700" dirty="0">
                <a:solidFill>
                  <a:srgbClr val="070A0C"/>
                </a:solidFill>
                <a:latin typeface="Arial" panose="020B0604020202020204" pitchFamily="34" charset="0"/>
                <a:cs typeface="Arial" panose="020B0604020202020204" pitchFamily="34" charset="0"/>
              </a:rPr>
            </a:br>
            <a:br>
              <a:rPr lang="en-GB" sz="2700" dirty="0">
                <a:solidFill>
                  <a:srgbClr val="070A0C"/>
                </a:solidFill>
                <a:latin typeface="Arial" panose="020B0604020202020204" pitchFamily="34" charset="0"/>
                <a:cs typeface="Arial" panose="020B0604020202020204" pitchFamily="34" charset="0"/>
              </a:rPr>
            </a:br>
            <a:br>
              <a:rPr lang="en-GB" sz="2700" dirty="0">
                <a:solidFill>
                  <a:srgbClr val="070A0C"/>
                </a:solidFill>
                <a:latin typeface="Arial" panose="020B0604020202020204" pitchFamily="34" charset="0"/>
                <a:cs typeface="Arial" panose="020B0604020202020204" pitchFamily="34" charset="0"/>
              </a:rPr>
            </a:br>
            <a:r>
              <a:rPr lang="en-GB" sz="2700" b="1" dirty="0">
                <a:solidFill>
                  <a:srgbClr val="070A0C"/>
                </a:solidFill>
                <a:latin typeface="Arial" panose="020B0604020202020204" pitchFamily="34" charset="0"/>
                <a:cs typeface="Arial" panose="020B0604020202020204" pitchFamily="34" charset="0"/>
              </a:rPr>
              <a:t>STUDENT 4</a:t>
            </a:r>
            <a:br>
              <a:rPr lang="en-GB" sz="2700" b="1" dirty="0">
                <a:solidFill>
                  <a:srgbClr val="070A0C"/>
                </a:solidFill>
                <a:latin typeface="Arial" panose="020B0604020202020204" pitchFamily="34" charset="0"/>
                <a:cs typeface="Arial" panose="020B0604020202020204" pitchFamily="34" charset="0"/>
              </a:rPr>
            </a:br>
            <a:r>
              <a:rPr lang="en-GB" sz="2700" dirty="0">
                <a:solidFill>
                  <a:srgbClr val="070A0C"/>
                </a:solidFill>
                <a:latin typeface="Arial" panose="020B0604020202020204" pitchFamily="34" charset="0"/>
                <a:cs typeface="Arial" panose="020B0604020202020204" pitchFamily="34" charset="0"/>
              </a:rPr>
              <a:t>BA Fashion Design 2</a:t>
            </a:r>
            <a:r>
              <a:rPr lang="en-GB" sz="2700" baseline="30000" dirty="0">
                <a:solidFill>
                  <a:srgbClr val="070A0C"/>
                </a:solidFill>
                <a:latin typeface="Arial" panose="020B0604020202020204" pitchFamily="34" charset="0"/>
                <a:cs typeface="Arial" panose="020B0604020202020204" pitchFamily="34" charset="0"/>
              </a:rPr>
              <a:t>nd</a:t>
            </a:r>
            <a:r>
              <a:rPr lang="en-GB" sz="2700" dirty="0">
                <a:solidFill>
                  <a:srgbClr val="070A0C"/>
                </a:solidFill>
                <a:latin typeface="Arial" panose="020B0604020202020204" pitchFamily="34" charset="0"/>
                <a:cs typeface="Arial" panose="020B0604020202020204" pitchFamily="34" charset="0"/>
              </a:rPr>
              <a:t> year</a:t>
            </a:r>
            <a:br>
              <a:rPr lang="en-GB" sz="2700" dirty="0">
                <a:solidFill>
                  <a:srgbClr val="070A0C"/>
                </a:solidFill>
                <a:latin typeface="Arial" panose="020B0604020202020204" pitchFamily="34" charset="0"/>
                <a:cs typeface="Arial" panose="020B0604020202020204" pitchFamily="34" charset="0"/>
              </a:rPr>
            </a:br>
            <a:endParaRPr lang="en-US" sz="2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388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594BD3-562E-0481-6EF1-16E2471E32D6}"/>
              </a:ext>
            </a:extLst>
          </p:cNvPr>
          <p:cNvSpPr txBox="1"/>
          <p:nvPr/>
        </p:nvSpPr>
        <p:spPr>
          <a:xfrm>
            <a:off x="0" y="-200722"/>
            <a:ext cx="11345779" cy="7433471"/>
          </a:xfrm>
          <a:prstGeom prst="rect">
            <a:avLst/>
          </a:prstGeom>
          <a:noFill/>
        </p:spPr>
        <p:txBody>
          <a:bodyPr wrap="square">
            <a:spAutoFit/>
          </a:bodyPr>
          <a:lstStyle/>
          <a:p>
            <a:endParaRPr lang="en-GB" sz="1800" dirty="0">
              <a:solidFill>
                <a:srgbClr val="070A0C"/>
              </a:solidFill>
              <a:effectLst/>
            </a:endParaRPr>
          </a:p>
          <a:p>
            <a:r>
              <a:rPr lang="en-GB" sz="3600" b="1" dirty="0">
                <a:solidFill>
                  <a:srgbClr val="070A0C"/>
                </a:solidFill>
                <a:effectLst/>
                <a:latin typeface="+mj-lt"/>
              </a:rPr>
              <a:t>INTERVIEW QUESTIONS (Students) </a:t>
            </a:r>
          </a:p>
          <a:p>
            <a:endParaRPr lang="en-GB" sz="2000" b="1" dirty="0">
              <a:solidFill>
                <a:srgbClr val="070A0C"/>
              </a:solidFill>
              <a:effectLst/>
              <a:latin typeface="+mj-lt"/>
            </a:endParaRPr>
          </a:p>
          <a:p>
            <a:r>
              <a:rPr lang="en-GB" sz="2400" b="1" dirty="0">
                <a:solidFill>
                  <a:srgbClr val="070A0C"/>
                </a:solidFill>
                <a:effectLst/>
              </a:rPr>
              <a:t>QUESTION 1 </a:t>
            </a:r>
          </a:p>
          <a:p>
            <a:r>
              <a:rPr lang="en-GB" sz="2000" dirty="0">
                <a:solidFill>
                  <a:srgbClr val="000000"/>
                </a:solidFill>
                <a:effectLst/>
                <a:latin typeface="Arial" panose="020B0604020202020204" pitchFamily="34" charset="0"/>
              </a:rPr>
              <a:t> </a:t>
            </a:r>
            <a:r>
              <a:rPr lang="en-GB" sz="2000" b="1" dirty="0">
                <a:effectLst/>
                <a:latin typeface="Helvetica Neue" panose="02000503000000020004" pitchFamily="2" charset="0"/>
              </a:rPr>
              <a:t>Can you tell me how you found the transition to BA from your previous course.</a:t>
            </a:r>
          </a:p>
          <a:p>
            <a:r>
              <a:rPr lang="en-GB" sz="2000" b="1" dirty="0">
                <a:effectLst/>
                <a:latin typeface="Helvetica Neue" panose="02000503000000020004" pitchFamily="2" charset="0"/>
              </a:rPr>
              <a:t> Did you experience significant barriers ?</a:t>
            </a:r>
            <a:endParaRPr lang="en-GB" sz="2000" dirty="0">
              <a:effectLst/>
              <a:latin typeface="Helvetica Neue" panose="02000503000000020004" pitchFamily="2" charset="0"/>
            </a:endParaRPr>
          </a:p>
          <a:p>
            <a:endParaRPr lang="en-GB" sz="2000" dirty="0">
              <a:solidFill>
                <a:srgbClr val="070A0C"/>
              </a:solidFill>
              <a:effectLst/>
            </a:endParaRPr>
          </a:p>
          <a:p>
            <a:endParaRPr lang="en-GB" sz="2000" dirty="0">
              <a:solidFill>
                <a:srgbClr val="070A0C"/>
              </a:solidFill>
              <a:effectLst/>
            </a:endParaRPr>
          </a:p>
          <a:p>
            <a:r>
              <a:rPr lang="en-GB" sz="2400" b="1" dirty="0">
                <a:solidFill>
                  <a:srgbClr val="070A0C"/>
                </a:solidFill>
                <a:effectLst/>
              </a:rPr>
              <a:t>QUESTION 2</a:t>
            </a:r>
          </a:p>
          <a:p>
            <a:r>
              <a:rPr lang="en-GB" sz="2000" b="1" dirty="0">
                <a:effectLst/>
                <a:latin typeface="Helvetica Neue" panose="02000503000000020004" pitchFamily="2" charset="0"/>
              </a:rPr>
              <a:t>What barriers did you face in your first year of study.</a:t>
            </a:r>
            <a:endParaRPr lang="en-GB" sz="2000" dirty="0">
              <a:effectLst/>
              <a:latin typeface="Helvetica Neue" panose="02000503000000020004" pitchFamily="2" charset="0"/>
            </a:endParaRPr>
          </a:p>
          <a:p>
            <a:endParaRPr lang="en-GB" sz="2000" dirty="0">
              <a:solidFill>
                <a:srgbClr val="070A0C"/>
              </a:solidFill>
              <a:effectLst/>
            </a:endParaRPr>
          </a:p>
          <a:p>
            <a:endParaRPr lang="en-GB" sz="2000" dirty="0">
              <a:solidFill>
                <a:srgbClr val="070A0C"/>
              </a:solidFill>
              <a:effectLst/>
            </a:endParaRPr>
          </a:p>
          <a:p>
            <a:r>
              <a:rPr lang="en-GB" sz="2400" b="1" dirty="0">
                <a:solidFill>
                  <a:srgbClr val="070A0C"/>
                </a:solidFill>
                <a:effectLst/>
              </a:rPr>
              <a:t>QUESTION 3 </a:t>
            </a:r>
          </a:p>
          <a:p>
            <a:r>
              <a:rPr lang="en-GB" sz="2000" b="1" dirty="0">
                <a:effectLst/>
                <a:latin typeface="Helvetica Neue" panose="02000503000000020004" pitchFamily="2" charset="0"/>
              </a:rPr>
              <a:t>Did you feel that you needed more support outside of the existing available resources. </a:t>
            </a:r>
            <a:endParaRPr lang="en-GB" sz="2000" dirty="0">
              <a:effectLst/>
              <a:latin typeface="Helvetica Neue" panose="02000503000000020004" pitchFamily="2" charset="0"/>
            </a:endParaRPr>
          </a:p>
          <a:p>
            <a:endParaRPr lang="en-GB" sz="2000" dirty="0">
              <a:solidFill>
                <a:srgbClr val="070A0C"/>
              </a:solidFill>
              <a:effectLst/>
            </a:endParaRPr>
          </a:p>
          <a:p>
            <a:endParaRPr lang="en-GB" sz="2000" dirty="0"/>
          </a:p>
          <a:p>
            <a:r>
              <a:rPr lang="en-GB" sz="2400" b="1" dirty="0">
                <a:solidFill>
                  <a:srgbClr val="070A0C"/>
                </a:solidFill>
                <a:effectLst/>
              </a:rPr>
              <a:t>QUESTION 4 </a:t>
            </a:r>
          </a:p>
          <a:p>
            <a:r>
              <a:rPr lang="en-GB" sz="2000" b="1" dirty="0">
                <a:effectLst/>
                <a:latin typeface="Helvetica Neue" panose="02000503000000020004" pitchFamily="2" charset="0"/>
              </a:rPr>
              <a:t>In what form would you consider this additional support would ideally take to help you progress and flourish in your studies.</a:t>
            </a:r>
            <a:endParaRPr lang="en-GB" sz="2000" dirty="0">
              <a:effectLst/>
              <a:latin typeface="Helvetica Neue" panose="02000503000000020004" pitchFamily="2" charset="0"/>
            </a:endParaRPr>
          </a:p>
          <a:p>
            <a:endParaRPr lang="en-GB" sz="1800" dirty="0">
              <a:effectLst/>
              <a:latin typeface="Helvetica Neue" panose="02000503000000020004" pitchFamily="2" charset="0"/>
            </a:endParaRPr>
          </a:p>
          <a:p>
            <a:endParaRPr lang="en-GB" dirty="0">
              <a:latin typeface="Helvetica Neue" panose="02000503000000020004" pitchFamily="2" charset="0"/>
            </a:endParaRPr>
          </a:p>
          <a:p>
            <a:endParaRPr lang="en-GB" sz="1800" dirty="0">
              <a:effectLst/>
              <a:latin typeface="Helvetica Neue" panose="02000503000000020004" pitchFamily="2" charset="0"/>
            </a:endParaRPr>
          </a:p>
        </p:txBody>
      </p:sp>
    </p:spTree>
    <p:extLst>
      <p:ext uri="{BB962C8B-B14F-4D97-AF65-F5344CB8AC3E}">
        <p14:creationId xmlns:p14="http://schemas.microsoft.com/office/powerpoint/2010/main" val="1576945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B6BBB8-96DC-3609-34B0-11E4376486FD}"/>
              </a:ext>
            </a:extLst>
          </p:cNvPr>
          <p:cNvSpPr txBox="1"/>
          <p:nvPr/>
        </p:nvSpPr>
        <p:spPr>
          <a:xfrm>
            <a:off x="-1" y="0"/>
            <a:ext cx="12192001" cy="10587514"/>
          </a:xfrm>
          <a:prstGeom prst="rect">
            <a:avLst/>
          </a:prstGeom>
          <a:noFill/>
        </p:spPr>
        <p:txBody>
          <a:bodyPr wrap="square">
            <a:spAutoFit/>
          </a:bodyPr>
          <a:lstStyle/>
          <a:p>
            <a:r>
              <a:rPr lang="en-GB" sz="4800" b="1" dirty="0">
                <a:solidFill>
                  <a:srgbClr val="070A0C"/>
                </a:solidFill>
                <a:effectLst/>
                <a:latin typeface="Arial" panose="020B0604020202020204" pitchFamily="34" charset="0"/>
                <a:cs typeface="Arial" panose="020B0604020202020204" pitchFamily="34" charset="0"/>
              </a:rPr>
              <a:t>KEY EXAMPLES : STUDENTS</a:t>
            </a:r>
          </a:p>
          <a:p>
            <a:endParaRPr lang="en-GB" sz="2000" b="1" dirty="0">
              <a:effectLst/>
              <a:latin typeface="Arial" panose="020B0604020202020204" pitchFamily="34" charset="0"/>
            </a:endParaRPr>
          </a:p>
          <a:p>
            <a:r>
              <a:rPr lang="en-GB" sz="2400" dirty="0">
                <a:latin typeface="Arial" panose="020B0604020202020204" pitchFamily="34" charset="0"/>
              </a:rPr>
              <a:t>S</a:t>
            </a:r>
            <a:r>
              <a:rPr lang="en-GB" sz="2400" dirty="0">
                <a:effectLst/>
                <a:latin typeface="Arial" panose="020B0604020202020204" pitchFamily="34" charset="0"/>
              </a:rPr>
              <a:t>ome practical workshops in research would have supported me before beginning the BA course and would have helped me to be able to be more self reliant and motivated in this area. </a:t>
            </a:r>
          </a:p>
          <a:p>
            <a:br>
              <a:rPr lang="en-GB" sz="2400" dirty="0">
                <a:effectLst/>
                <a:latin typeface="Arial" panose="020B0604020202020204" pitchFamily="34" charset="0"/>
              </a:rPr>
            </a:br>
            <a:r>
              <a:rPr lang="en-GB" sz="2400" b="1" dirty="0">
                <a:latin typeface="Arial" panose="020B0604020202020204" pitchFamily="34" charset="0"/>
              </a:rPr>
              <a:t>M</a:t>
            </a:r>
            <a:r>
              <a:rPr lang="en-GB" sz="2400" b="1" dirty="0">
                <a:effectLst/>
                <a:latin typeface="Arial" panose="020B0604020202020204" pitchFamily="34" charset="0"/>
              </a:rPr>
              <a:t>ore support tutorials or the running of a course prior to starting the BA, so you get a better idea of what to expect and have experience in presenting and talking about work in front of a group of people. </a:t>
            </a:r>
          </a:p>
          <a:p>
            <a:endParaRPr lang="en-GB" sz="2400" b="1" dirty="0">
              <a:effectLst/>
              <a:latin typeface="Arial" panose="020B0604020202020204" pitchFamily="34" charset="0"/>
            </a:endParaRPr>
          </a:p>
          <a:p>
            <a:r>
              <a:rPr lang="en-GB" sz="2400" dirty="0">
                <a:solidFill>
                  <a:srgbClr val="1B1B1B"/>
                </a:solidFill>
                <a:effectLst/>
                <a:latin typeface="Arial" panose="020B0604020202020204" pitchFamily="34" charset="0"/>
              </a:rPr>
              <a:t>I struggled with not yet feeling confident in some of the technical aspects, such as research, development, and pattern cutting. Not being entirely sure of these fundamentals sometimes made it hard to feel fully engaged in my creative process.  </a:t>
            </a:r>
          </a:p>
          <a:p>
            <a:endParaRPr lang="en-GB" sz="2400" b="1" dirty="0">
              <a:solidFill>
                <a:srgbClr val="1B1B1B"/>
              </a:solidFill>
              <a:effectLst/>
              <a:latin typeface="Arial" panose="020B0604020202020204" pitchFamily="34" charset="0"/>
            </a:endParaRPr>
          </a:p>
          <a:p>
            <a:r>
              <a:rPr lang="en-GB" sz="2400" b="1" dirty="0">
                <a:solidFill>
                  <a:srgbClr val="1B1B1B"/>
                </a:solidFill>
                <a:effectLst/>
                <a:latin typeface="Arial" panose="020B0604020202020204" pitchFamily="34" charset="0"/>
              </a:rPr>
              <a:t>Having access to experts from the BA who could demonstrate and troubleshoot complex techniques would have been incredibly helpful.</a:t>
            </a:r>
          </a:p>
          <a:p>
            <a:endParaRPr lang="en-GB" sz="2400" dirty="0">
              <a:solidFill>
                <a:srgbClr val="1B1B1B"/>
              </a:solidFill>
              <a:effectLst/>
              <a:latin typeface="Arial" panose="020B0604020202020204" pitchFamily="34" charset="0"/>
            </a:endParaRPr>
          </a:p>
          <a:p>
            <a:endParaRPr lang="en-GB" sz="2400" b="1" dirty="0">
              <a:effectLst/>
              <a:latin typeface="Arial" panose="020B0604020202020204" pitchFamily="34" charset="0"/>
            </a:endParaRPr>
          </a:p>
          <a:p>
            <a:endParaRPr lang="en-GB" sz="2400" dirty="0">
              <a:effectLst/>
              <a:latin typeface="Arial" panose="020B0604020202020204" pitchFamily="34" charset="0"/>
            </a:endParaRPr>
          </a:p>
          <a:p>
            <a:endParaRPr lang="en-GB" sz="2400" b="0" dirty="0">
              <a:solidFill>
                <a:srgbClr val="070A0C"/>
              </a:solidFill>
              <a:effectLst/>
              <a:latin typeface="Arial" panose="020B0604020202020204" pitchFamily="34" charset="0"/>
              <a:cs typeface="Arial" panose="020B0604020202020204" pitchFamily="34" charset="0"/>
            </a:endParaRPr>
          </a:p>
          <a:p>
            <a:endParaRPr lang="en-GB" sz="2400" b="1" dirty="0">
              <a:solidFill>
                <a:srgbClr val="070A0C"/>
              </a:solidFill>
              <a:latin typeface="NeueHaasDisplay"/>
            </a:endParaRPr>
          </a:p>
          <a:p>
            <a:endParaRPr lang="en-GB" sz="2400" b="1" dirty="0">
              <a:solidFill>
                <a:srgbClr val="070A0C"/>
              </a:solidFill>
              <a:latin typeface="NeueHaasDisplay"/>
            </a:endParaRPr>
          </a:p>
          <a:p>
            <a:endParaRPr lang="en-GB" sz="2400" b="1" dirty="0">
              <a:solidFill>
                <a:srgbClr val="070A0C"/>
              </a:solidFill>
              <a:latin typeface="NeueHaasDisplay"/>
            </a:endParaRPr>
          </a:p>
          <a:p>
            <a:endParaRPr lang="en-GB" b="1" dirty="0">
              <a:solidFill>
                <a:srgbClr val="070A0C"/>
              </a:solidFill>
              <a:latin typeface="NeueHaasDisplay"/>
            </a:endParaRPr>
          </a:p>
          <a:p>
            <a:endParaRPr lang="en-GB" b="1" dirty="0">
              <a:solidFill>
                <a:srgbClr val="070A0C"/>
              </a:solidFill>
              <a:latin typeface="NeueHaasDisplay"/>
            </a:endParaRPr>
          </a:p>
          <a:p>
            <a:endParaRPr lang="en-GB" b="1" dirty="0">
              <a:solidFill>
                <a:srgbClr val="070A0C"/>
              </a:solidFill>
              <a:latin typeface="NeueHaasDisplay"/>
            </a:endParaRPr>
          </a:p>
          <a:p>
            <a:endParaRPr lang="en-GB" sz="1200" b="1" dirty="0">
              <a:solidFill>
                <a:srgbClr val="070A0C"/>
              </a:solidFill>
              <a:latin typeface="NeueHaasDisplay"/>
            </a:endParaRPr>
          </a:p>
          <a:p>
            <a:endParaRPr lang="en-GB" sz="1200" b="1" dirty="0">
              <a:solidFill>
                <a:srgbClr val="070A0C"/>
              </a:solidFill>
              <a:latin typeface="NeueHaasDisplay"/>
            </a:endParaRPr>
          </a:p>
          <a:p>
            <a:endParaRPr lang="en-GB" sz="1200" b="1" dirty="0">
              <a:solidFill>
                <a:srgbClr val="070A0C"/>
              </a:solidFill>
              <a:latin typeface="NeueHaasDisplay"/>
            </a:endParaRPr>
          </a:p>
          <a:p>
            <a:endParaRPr lang="en-GB" sz="1200" b="1" dirty="0"/>
          </a:p>
          <a:p>
            <a:endParaRPr lang="en-GB" sz="1200" dirty="0"/>
          </a:p>
        </p:txBody>
      </p:sp>
    </p:spTree>
    <p:extLst>
      <p:ext uri="{BB962C8B-B14F-4D97-AF65-F5344CB8AC3E}">
        <p14:creationId xmlns:p14="http://schemas.microsoft.com/office/powerpoint/2010/main" val="53783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2D60B9-E666-CAC0-55C0-6A20D5BFE15A}"/>
              </a:ext>
            </a:extLst>
          </p:cNvPr>
          <p:cNvSpPr txBox="1"/>
          <p:nvPr/>
        </p:nvSpPr>
        <p:spPr>
          <a:xfrm>
            <a:off x="0" y="2324316"/>
            <a:ext cx="6096000" cy="6691062"/>
          </a:xfrm>
          <a:prstGeom prst="rect">
            <a:avLst/>
          </a:prstGeom>
          <a:noFill/>
        </p:spPr>
        <p:txBody>
          <a:bodyPr wrap="square">
            <a:spAutoFit/>
          </a:bodyPr>
          <a:lstStyle/>
          <a:p>
            <a:pPr>
              <a:lnSpc>
                <a:spcPct val="90000"/>
              </a:lnSpc>
              <a:spcAft>
                <a:spcPts val="600"/>
              </a:spcAft>
            </a:pPr>
            <a:endParaRPr lang="en-GB" sz="2000" dirty="0">
              <a:effectLst/>
              <a:latin typeface="Arial" panose="020B0604020202020204" pitchFamily="34" charset="0"/>
              <a:cs typeface="Arial" panose="020B0604020202020204" pitchFamily="34" charset="0"/>
            </a:endParaRPr>
          </a:p>
          <a:p>
            <a:pPr>
              <a:lnSpc>
                <a:spcPct val="90000"/>
              </a:lnSpc>
              <a:spcAft>
                <a:spcPts val="600"/>
              </a:spcAft>
            </a:pPr>
            <a:endParaRPr lang="en-GB" sz="2000" dirty="0">
              <a:effectLst/>
              <a:latin typeface="Arial" panose="020B0604020202020204" pitchFamily="34" charset="0"/>
              <a:cs typeface="Arial" panose="020B0604020202020204" pitchFamily="34" charset="0"/>
            </a:endParaRPr>
          </a:p>
          <a:p>
            <a:pPr>
              <a:lnSpc>
                <a:spcPct val="90000"/>
              </a:lnSpc>
              <a:spcAft>
                <a:spcPts val="600"/>
              </a:spcAft>
            </a:pPr>
            <a:r>
              <a:rPr lang="en-GB" sz="2400" dirty="0">
                <a:effectLst/>
                <a:latin typeface="Arial" panose="020B0604020202020204" pitchFamily="34" charset="0"/>
                <a:cs typeface="Arial" panose="020B0604020202020204" pitchFamily="34" charset="0"/>
              </a:rPr>
              <a:t>Did you feel that you needed more support outside of the existing available resources while studying on the insights course? </a:t>
            </a:r>
          </a:p>
          <a:p>
            <a:pPr>
              <a:lnSpc>
                <a:spcPct val="90000"/>
              </a:lnSpc>
              <a:spcAft>
                <a:spcPts val="600"/>
              </a:spcAft>
            </a:pPr>
            <a:endParaRPr lang="en-US" sz="4400" b="1" dirty="0">
              <a:latin typeface="Arial" panose="020B0604020202020204" pitchFamily="34" charset="0"/>
              <a:cs typeface="Arial" panose="020B0604020202020204" pitchFamily="34" charset="0"/>
            </a:endParaRPr>
          </a:p>
          <a:p>
            <a:pPr>
              <a:lnSpc>
                <a:spcPct val="90000"/>
              </a:lnSpc>
              <a:spcAft>
                <a:spcPts val="600"/>
              </a:spcAft>
            </a:pPr>
            <a:r>
              <a:rPr lang="en-US" sz="2400" dirty="0">
                <a:latin typeface="Arial" panose="020B0604020202020204" pitchFamily="34" charset="0"/>
                <a:cs typeface="Arial" panose="020B0604020202020204" pitchFamily="34" charset="0"/>
              </a:rPr>
              <a:t>Would the existence of additional workshop sessions with BA tutors pre BA to build skills in research and technical development have supported you further before beginning BA? </a:t>
            </a:r>
          </a:p>
          <a:p>
            <a:pPr>
              <a:lnSpc>
                <a:spcPct val="90000"/>
              </a:lnSpc>
              <a:spcAft>
                <a:spcPts val="600"/>
              </a:spcAft>
            </a:pPr>
            <a:endParaRPr lang="en-US" sz="2400" b="1" dirty="0">
              <a:latin typeface="Arial" panose="020B0604020202020204" pitchFamily="34" charset="0"/>
              <a:cs typeface="Arial" panose="020B0604020202020204" pitchFamily="34" charset="0"/>
            </a:endParaRPr>
          </a:p>
          <a:p>
            <a:pPr>
              <a:lnSpc>
                <a:spcPct val="90000"/>
              </a:lnSpc>
              <a:spcAft>
                <a:spcPts val="600"/>
              </a:spcAft>
            </a:pPr>
            <a:endParaRPr lang="en-US" sz="4400" b="1" dirty="0">
              <a:latin typeface="Arial" panose="020B0604020202020204" pitchFamily="34" charset="0"/>
              <a:cs typeface="Arial" panose="020B0604020202020204" pitchFamily="34" charset="0"/>
            </a:endParaRPr>
          </a:p>
          <a:p>
            <a:pPr>
              <a:lnSpc>
                <a:spcPct val="90000"/>
              </a:lnSpc>
              <a:spcAft>
                <a:spcPts val="600"/>
              </a:spcAft>
            </a:pPr>
            <a:endParaRPr lang="en-US" sz="4400" b="1" dirty="0">
              <a:latin typeface="Arial" panose="020B0604020202020204" pitchFamily="34" charset="0"/>
              <a:cs typeface="Arial" panose="020B0604020202020204" pitchFamily="34" charset="0"/>
            </a:endParaRPr>
          </a:p>
          <a:p>
            <a:pPr>
              <a:lnSpc>
                <a:spcPct val="90000"/>
              </a:lnSpc>
              <a:spcAft>
                <a:spcPts val="600"/>
              </a:spcAft>
            </a:pPr>
            <a:r>
              <a:rPr lang="en-US" sz="4400" b="1" dirty="0">
                <a:latin typeface="Arial" panose="020B0604020202020204" pitchFamily="34" charset="0"/>
                <a:cs typeface="Arial" panose="020B0604020202020204" pitchFamily="34" charset="0"/>
              </a:rPr>
              <a:t>                                        </a:t>
            </a:r>
          </a:p>
        </p:txBody>
      </p:sp>
      <p:pic>
        <p:nvPicPr>
          <p:cNvPr id="5" name="Picture 4" descr="A green circle with text and numbers&#10;&#10;Description automatically generated">
            <a:extLst>
              <a:ext uri="{FF2B5EF4-FFF2-40B4-BE49-F238E27FC236}">
                <a16:creationId xmlns:a16="http://schemas.microsoft.com/office/drawing/2014/main" id="{308D034C-D4E4-3E27-A132-7C5B3056A165}"/>
              </a:ext>
            </a:extLst>
          </p:cNvPr>
          <p:cNvPicPr>
            <a:picLocks noChangeAspect="1"/>
          </p:cNvPicPr>
          <p:nvPr/>
        </p:nvPicPr>
        <p:blipFill>
          <a:blip r:embed="rId2"/>
          <a:srcRect l="11455" t="2946" r="5163"/>
          <a:stretch/>
        </p:blipFill>
        <p:spPr>
          <a:xfrm>
            <a:off x="7819399" y="2655693"/>
            <a:ext cx="1897198" cy="2119940"/>
          </a:xfrm>
          <a:prstGeom prst="rect">
            <a:avLst/>
          </a:prstGeom>
        </p:spPr>
      </p:pic>
      <p:sp>
        <p:nvSpPr>
          <p:cNvPr id="2" name="TextBox 1">
            <a:extLst>
              <a:ext uri="{FF2B5EF4-FFF2-40B4-BE49-F238E27FC236}">
                <a16:creationId xmlns:a16="http://schemas.microsoft.com/office/drawing/2014/main" id="{CE15A70C-74CE-F444-85AD-7F8F18F58C0F}"/>
              </a:ext>
            </a:extLst>
          </p:cNvPr>
          <p:cNvSpPr txBox="1"/>
          <p:nvPr/>
        </p:nvSpPr>
        <p:spPr>
          <a:xfrm>
            <a:off x="0" y="0"/>
            <a:ext cx="8109272" cy="923330"/>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THEMATIC </a:t>
            </a:r>
            <a:r>
              <a:rPr lang="en-GB" sz="3600" b="1" dirty="0">
                <a:solidFill>
                  <a:srgbClr val="070A0C"/>
                </a:solidFill>
                <a:effectLst/>
                <a:latin typeface="Arial" panose="020B0604020202020204" pitchFamily="34" charset="0"/>
                <a:cs typeface="Arial" panose="020B0604020202020204" pitchFamily="34" charset="0"/>
              </a:rPr>
              <a:t>ANALYSIS : STUDENTS </a:t>
            </a:r>
            <a:r>
              <a:rPr lang="en-US" sz="3600" b="1" dirty="0">
                <a:latin typeface="Arial" panose="020B0604020202020204" pitchFamily="34" charset="0"/>
                <a:cs typeface="Arial" panose="020B0604020202020204" pitchFamily="34" charset="0"/>
              </a:rPr>
              <a:t>   </a:t>
            </a:r>
          </a:p>
          <a:p>
            <a:endParaRPr lang="en-US" dirty="0"/>
          </a:p>
        </p:txBody>
      </p:sp>
      <p:sp>
        <p:nvSpPr>
          <p:cNvPr id="6" name="TextBox 5">
            <a:extLst>
              <a:ext uri="{FF2B5EF4-FFF2-40B4-BE49-F238E27FC236}">
                <a16:creationId xmlns:a16="http://schemas.microsoft.com/office/drawing/2014/main" id="{D33A3245-0A99-0311-25E5-35938A90A8DB}"/>
              </a:ext>
            </a:extLst>
          </p:cNvPr>
          <p:cNvSpPr txBox="1"/>
          <p:nvPr/>
        </p:nvSpPr>
        <p:spPr>
          <a:xfrm>
            <a:off x="0" y="1143679"/>
            <a:ext cx="5917423" cy="1200329"/>
          </a:xfrm>
          <a:prstGeom prst="rect">
            <a:avLst/>
          </a:prstGeom>
          <a:noFill/>
        </p:spPr>
        <p:txBody>
          <a:bodyPr wrap="square">
            <a:spAutoFit/>
          </a:bodyPr>
          <a:lstStyle/>
          <a:p>
            <a:r>
              <a:rPr lang="en-GB" sz="2400" dirty="0">
                <a:effectLst/>
                <a:latin typeface="Arial" panose="020B0604020202020204" pitchFamily="34" charset="0"/>
                <a:cs typeface="Arial" panose="020B0604020202020204" pitchFamily="34" charset="0"/>
              </a:rPr>
              <a:t>Did you experience significant barriers to your learning when you commenced your BA course?</a:t>
            </a:r>
          </a:p>
        </p:txBody>
      </p:sp>
      <p:pic>
        <p:nvPicPr>
          <p:cNvPr id="8" name="Picture 7" descr="A green circle with text and numbers&#10;&#10;Description automatically generated">
            <a:extLst>
              <a:ext uri="{FF2B5EF4-FFF2-40B4-BE49-F238E27FC236}">
                <a16:creationId xmlns:a16="http://schemas.microsoft.com/office/drawing/2014/main" id="{BFE78195-3FAE-E443-29CB-B97B0C71CF94}"/>
              </a:ext>
            </a:extLst>
          </p:cNvPr>
          <p:cNvPicPr>
            <a:picLocks noChangeAspect="1"/>
          </p:cNvPicPr>
          <p:nvPr/>
        </p:nvPicPr>
        <p:blipFill>
          <a:blip r:embed="rId2"/>
          <a:srcRect l="9205" t="2738" b="-2738"/>
          <a:stretch/>
        </p:blipFill>
        <p:spPr>
          <a:xfrm>
            <a:off x="7695483" y="387693"/>
            <a:ext cx="2145030" cy="2268000"/>
          </a:xfrm>
          <a:prstGeom prst="rect">
            <a:avLst/>
          </a:prstGeom>
        </p:spPr>
      </p:pic>
      <p:pic>
        <p:nvPicPr>
          <p:cNvPr id="7" name="Picture 6">
            <a:extLst>
              <a:ext uri="{FF2B5EF4-FFF2-40B4-BE49-F238E27FC236}">
                <a16:creationId xmlns:a16="http://schemas.microsoft.com/office/drawing/2014/main" id="{BFE02C77-1DCA-F7AF-B34D-BFC915B44402}"/>
              </a:ext>
            </a:extLst>
          </p:cNvPr>
          <p:cNvPicPr>
            <a:picLocks noChangeAspect="1"/>
          </p:cNvPicPr>
          <p:nvPr/>
        </p:nvPicPr>
        <p:blipFill>
          <a:blip r:embed="rId3"/>
          <a:srcRect t="6457" r="13388" b="13748"/>
          <a:stretch/>
        </p:blipFill>
        <p:spPr>
          <a:xfrm>
            <a:off x="7004544" y="4775633"/>
            <a:ext cx="2835969" cy="2064900"/>
          </a:xfrm>
          <a:prstGeom prst="rect">
            <a:avLst/>
          </a:prstGeom>
        </p:spPr>
      </p:pic>
    </p:spTree>
    <p:extLst>
      <p:ext uri="{BB962C8B-B14F-4D97-AF65-F5344CB8AC3E}">
        <p14:creationId xmlns:p14="http://schemas.microsoft.com/office/powerpoint/2010/main" val="2835285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63CE58-98E4-9FB5-F090-BDE1C61CD4B4}"/>
              </a:ext>
            </a:extLst>
          </p:cNvPr>
          <p:cNvSpPr txBox="1"/>
          <p:nvPr/>
        </p:nvSpPr>
        <p:spPr>
          <a:xfrm>
            <a:off x="0" y="0"/>
            <a:ext cx="12192000" cy="7171194"/>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Through my study, I researched if there is a need for targeted support for CSM Insights students and questioned how to instill more of a sense of belonging for students from this specified background.</a:t>
            </a:r>
          </a:p>
          <a:p>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I created a study of student and tutor experiences based on collecting data from questionnaires and interviews.</a:t>
            </a:r>
          </a:p>
          <a:p>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By </a:t>
            </a:r>
            <a:r>
              <a:rPr lang="en-US" sz="3600" b="1" dirty="0" err="1">
                <a:latin typeface="Arial" panose="020B0604020202020204" pitchFamily="34" charset="0"/>
                <a:cs typeface="Arial" panose="020B0604020202020204" pitchFamily="34" charset="0"/>
              </a:rPr>
              <a:t>analysing</a:t>
            </a:r>
            <a:r>
              <a:rPr lang="en-US" sz="3600" b="1" dirty="0">
                <a:latin typeface="Arial" panose="020B0604020202020204" pitchFamily="34" charset="0"/>
                <a:cs typeface="Arial" panose="020B0604020202020204" pitchFamily="34" charset="0"/>
              </a:rPr>
              <a:t> responses from both student and tutor perspectives, I formed a clear understanding of how I can propose to create additional support to students.</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5267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266380-173A-6849-078B-C35FFE7A7B2C}"/>
              </a:ext>
            </a:extLst>
          </p:cNvPr>
          <p:cNvSpPr txBox="1"/>
          <p:nvPr/>
        </p:nvSpPr>
        <p:spPr>
          <a:xfrm>
            <a:off x="0" y="0"/>
            <a:ext cx="12191999" cy="8617744"/>
          </a:xfrm>
          <a:prstGeom prst="rect">
            <a:avLst/>
          </a:prstGeom>
          <a:noFill/>
        </p:spPr>
        <p:txBody>
          <a:bodyPr wrap="square">
            <a:spAutoFit/>
          </a:bodyPr>
          <a:lstStyle/>
          <a:p>
            <a:r>
              <a:rPr lang="en-GB" sz="6000" b="1" dirty="0">
                <a:solidFill>
                  <a:srgbClr val="070A0C"/>
                </a:solidFill>
                <a:effectLst/>
                <a:latin typeface="Arial" panose="020B0604020202020204" pitchFamily="34" charset="0"/>
                <a:cs typeface="Arial" panose="020B0604020202020204" pitchFamily="34" charset="0"/>
              </a:rPr>
              <a:t>ANALYSIS : STUDENTS</a:t>
            </a:r>
          </a:p>
          <a:p>
            <a:r>
              <a:rPr lang="en-GB" sz="3600" dirty="0">
                <a:solidFill>
                  <a:srgbClr val="070A0C"/>
                </a:solidFill>
                <a:latin typeface="Arial" panose="020B0604020202020204" pitchFamily="34" charset="0"/>
                <a:cs typeface="Arial" panose="020B0604020202020204" pitchFamily="34" charset="0"/>
              </a:rPr>
              <a:t>T</a:t>
            </a:r>
            <a:r>
              <a:rPr lang="en-GB" sz="3600" dirty="0">
                <a:solidFill>
                  <a:srgbClr val="070A0C"/>
                </a:solidFill>
                <a:effectLst/>
                <a:latin typeface="Arial" panose="020B0604020202020204" pitchFamily="34" charset="0"/>
                <a:cs typeface="Arial" panose="020B0604020202020204" pitchFamily="34" charset="0"/>
              </a:rPr>
              <a:t>he student participants all agreed that they experienced </a:t>
            </a:r>
            <a:r>
              <a:rPr lang="en-GB" sz="3600" dirty="0">
                <a:solidFill>
                  <a:srgbClr val="070A0C"/>
                </a:solidFill>
                <a:latin typeface="Arial" panose="020B0604020202020204" pitchFamily="34" charset="0"/>
                <a:cs typeface="Arial" panose="020B0604020202020204" pitchFamily="34" charset="0"/>
              </a:rPr>
              <a:t>significant barriers to positively progressing in their learning. </a:t>
            </a:r>
            <a:br>
              <a:rPr lang="en-GB" sz="3600" dirty="0">
                <a:solidFill>
                  <a:srgbClr val="070A0C"/>
                </a:solidFill>
                <a:latin typeface="Arial" panose="020B0604020202020204" pitchFamily="34" charset="0"/>
                <a:cs typeface="Arial" panose="020B0604020202020204" pitchFamily="34" charset="0"/>
              </a:rPr>
            </a:br>
            <a:r>
              <a:rPr lang="en-GB" sz="4000" dirty="0">
                <a:solidFill>
                  <a:srgbClr val="070A0C"/>
                </a:solidFill>
                <a:latin typeface="Arial" panose="020B0604020202020204" pitchFamily="34" charset="0"/>
                <a:cs typeface="Arial" panose="020B0604020202020204" pitchFamily="34" charset="0"/>
              </a:rPr>
              <a:t>1.</a:t>
            </a:r>
            <a:r>
              <a:rPr lang="en-GB" sz="4000" b="1" dirty="0">
                <a:solidFill>
                  <a:srgbClr val="070A0C"/>
                </a:solidFill>
                <a:latin typeface="Arial" panose="020B0604020202020204" pitchFamily="34" charset="0"/>
                <a:cs typeface="Arial" panose="020B0604020202020204" pitchFamily="34" charset="0"/>
              </a:rPr>
              <a:t>A lack of ability in conducting research. </a:t>
            </a:r>
          </a:p>
          <a:p>
            <a:endParaRPr lang="en-GB" sz="4000" b="1" dirty="0">
              <a:solidFill>
                <a:srgbClr val="070A0C"/>
              </a:solidFill>
              <a:latin typeface="Arial" panose="020B0604020202020204" pitchFamily="34" charset="0"/>
              <a:cs typeface="Arial" panose="020B0604020202020204" pitchFamily="34" charset="0"/>
            </a:endParaRPr>
          </a:p>
          <a:p>
            <a:r>
              <a:rPr lang="en-GB" sz="4000" dirty="0">
                <a:solidFill>
                  <a:srgbClr val="070A0C"/>
                </a:solidFill>
                <a:latin typeface="Arial" panose="020B0604020202020204" pitchFamily="34" charset="0"/>
                <a:cs typeface="Arial" panose="020B0604020202020204" pitchFamily="34" charset="0"/>
              </a:rPr>
              <a:t>2. </a:t>
            </a:r>
            <a:r>
              <a:rPr lang="en-GB" sz="4000" b="1" dirty="0">
                <a:solidFill>
                  <a:srgbClr val="070A0C"/>
                </a:solidFill>
                <a:latin typeface="Arial" panose="020B0604020202020204" pitchFamily="34" charset="0"/>
                <a:cs typeface="Arial" panose="020B0604020202020204" pitchFamily="34" charset="0"/>
              </a:rPr>
              <a:t>A lack of cultural capital. </a:t>
            </a:r>
          </a:p>
          <a:p>
            <a:endParaRPr lang="en-GB" sz="4000" b="1" dirty="0">
              <a:solidFill>
                <a:srgbClr val="070A0C"/>
              </a:solidFill>
              <a:latin typeface="Arial" panose="020B0604020202020204" pitchFamily="34" charset="0"/>
              <a:cs typeface="Arial" panose="020B0604020202020204" pitchFamily="34" charset="0"/>
            </a:endParaRPr>
          </a:p>
          <a:p>
            <a:r>
              <a:rPr lang="en-GB" sz="4000" dirty="0">
                <a:solidFill>
                  <a:srgbClr val="070A0C"/>
                </a:solidFill>
                <a:latin typeface="Arial" panose="020B0604020202020204" pitchFamily="34" charset="0"/>
                <a:cs typeface="Arial" panose="020B0604020202020204" pitchFamily="34" charset="0"/>
              </a:rPr>
              <a:t>3.</a:t>
            </a:r>
            <a:r>
              <a:rPr lang="en-GB" sz="4000" b="1" dirty="0">
                <a:solidFill>
                  <a:srgbClr val="070A0C"/>
                </a:solidFill>
                <a:latin typeface="Arial" panose="020B0604020202020204" pitchFamily="34" charset="0"/>
                <a:cs typeface="Arial" panose="020B0604020202020204" pitchFamily="34" charset="0"/>
              </a:rPr>
              <a:t>Insufficient skills in concept building, drawing and technical skills to allow freedom in creative experimentation. </a:t>
            </a:r>
            <a:endParaRPr lang="en-GB" sz="4000" b="1" dirty="0">
              <a:solidFill>
                <a:srgbClr val="000000"/>
              </a:solidFill>
              <a:latin typeface="Arial" panose="020B0604020202020204" pitchFamily="34" charset="0"/>
              <a:cs typeface="Arial" panose="020B0604020202020204" pitchFamily="34" charset="0"/>
            </a:endParaRPr>
          </a:p>
          <a:p>
            <a:endParaRPr lang="en-GB" sz="4000" b="0" i="0" u="none" strike="noStrike" dirty="0">
              <a:solidFill>
                <a:srgbClr val="000000"/>
              </a:solidFill>
              <a:effectLst/>
              <a:latin typeface="Arial" panose="020B0604020202020204" pitchFamily="34" charset="0"/>
              <a:cs typeface="Arial" panose="020B0604020202020204" pitchFamily="34" charset="0"/>
            </a:endParaRPr>
          </a:p>
          <a:p>
            <a:pPr algn="l"/>
            <a:endParaRPr lang="en-GB" sz="2400" b="0" i="0" u="none" strike="noStrike" dirty="0">
              <a:solidFill>
                <a:srgbClr val="000000"/>
              </a:solidFill>
              <a:effectLst/>
              <a:latin typeface="Arial" panose="020B0604020202020204" pitchFamily="34" charset="0"/>
              <a:cs typeface="Arial" panose="020B0604020202020204" pitchFamily="34" charset="0"/>
            </a:endParaRPr>
          </a:p>
          <a:p>
            <a:pPr algn="l"/>
            <a:r>
              <a:rPr lang="en-GB" sz="2400" b="0" i="0" u="none" strike="noStrike" dirty="0">
                <a:solidFill>
                  <a:srgbClr val="000000"/>
                </a:solidFill>
                <a:effectLst/>
                <a:latin typeface="Arial" panose="020B0604020202020204" pitchFamily="34" charset="0"/>
                <a:cs typeface="Arial" panose="020B0604020202020204" pitchFamily="34" charset="0"/>
              </a:rPr>
              <a:t> </a:t>
            </a:r>
          </a:p>
          <a:p>
            <a:pPr algn="l"/>
            <a:endParaRPr lang="en-GB" b="0"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079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EB1D1-BD22-E1CD-65DB-5E396B6C42B8}"/>
              </a:ext>
            </a:extLst>
          </p:cNvPr>
          <p:cNvSpPr>
            <a:spLocks noGrp="1"/>
          </p:cNvSpPr>
          <p:nvPr>
            <p:ph type="title"/>
          </p:nvPr>
        </p:nvSpPr>
        <p:spPr>
          <a:xfrm>
            <a:off x="0" y="-297440"/>
            <a:ext cx="12192000" cy="100013"/>
          </a:xfrm>
        </p:spPr>
        <p:txBody>
          <a:bodyPr>
            <a:noAutofit/>
          </a:bodyPr>
          <a:lstStyle/>
          <a:p>
            <a:br>
              <a:rPr lang="en-GB" sz="1800" b="1" kern="100" dirty="0">
                <a:effectLst/>
                <a:latin typeface="Arial" panose="020B0604020202020204" pitchFamily="34" charset="0"/>
                <a:ea typeface="Aptos" panose="020B0004020202020204" pitchFamily="34" charset="0"/>
                <a:cs typeface="Times New Roman" panose="02020603050405020304" pitchFamily="18" charset="0"/>
              </a:rPr>
            </a:br>
            <a:br>
              <a:rPr lang="en-GB" sz="1800" b="1" kern="100" dirty="0">
                <a:effectLst/>
                <a:latin typeface="Arial" panose="020B0604020202020204" pitchFamily="34" charset="0"/>
                <a:ea typeface="Aptos" panose="020B0004020202020204" pitchFamily="34" charset="0"/>
                <a:cs typeface="Times New Roman" panose="02020603050405020304" pitchFamily="18" charset="0"/>
              </a:rPr>
            </a:br>
            <a:br>
              <a:rPr lang="en-GB" sz="1800" b="1" kern="100" dirty="0">
                <a:effectLst/>
                <a:latin typeface="Arial" panose="020B0604020202020204" pitchFamily="34" charset="0"/>
                <a:ea typeface="Aptos" panose="020B0004020202020204" pitchFamily="34" charset="0"/>
                <a:cs typeface="Times New Roman" panose="02020603050405020304" pitchFamily="18" charset="0"/>
              </a:rPr>
            </a:br>
            <a:br>
              <a:rPr lang="en-GB" sz="1800" b="1" kern="100" dirty="0">
                <a:effectLst/>
                <a:latin typeface="Arial" panose="020B0604020202020204" pitchFamily="34" charset="0"/>
                <a:ea typeface="Aptos" panose="020B0004020202020204" pitchFamily="34" charset="0"/>
                <a:cs typeface="Times New Roman" panose="02020603050405020304" pitchFamily="18" charset="0"/>
              </a:rPr>
            </a:br>
            <a:br>
              <a:rPr lang="en-GB" sz="1800" b="1" kern="100" dirty="0">
                <a:effectLst/>
                <a:latin typeface="Arial" panose="020B0604020202020204" pitchFamily="34" charset="0"/>
                <a:ea typeface="Aptos" panose="020B0004020202020204" pitchFamily="34" charset="0"/>
                <a:cs typeface="Times New Roman" panose="02020603050405020304" pitchFamily="18" charset="0"/>
              </a:rPr>
            </a:br>
            <a:br>
              <a:rPr lang="en-GB" sz="1800" b="1" kern="100" dirty="0">
                <a:effectLst/>
                <a:latin typeface="Arial" panose="020B0604020202020204" pitchFamily="34" charset="0"/>
                <a:ea typeface="Aptos" panose="020B0004020202020204" pitchFamily="34" charset="0"/>
                <a:cs typeface="Times New Roman" panose="02020603050405020304" pitchFamily="18" charset="0"/>
              </a:rPr>
            </a:br>
            <a:br>
              <a:rPr lang="en-GB" sz="1800" b="1" kern="100" dirty="0">
                <a:effectLst/>
                <a:latin typeface="Arial" panose="020B0604020202020204" pitchFamily="34" charset="0"/>
                <a:ea typeface="Aptos" panose="020B0004020202020204" pitchFamily="34" charset="0"/>
                <a:cs typeface="Times New Roman" panose="02020603050405020304" pitchFamily="18" charset="0"/>
              </a:rPr>
            </a:br>
            <a:br>
              <a:rPr lang="en-GB" sz="1800" b="1" kern="100" dirty="0">
                <a:effectLst/>
                <a:latin typeface="Arial" panose="020B0604020202020204" pitchFamily="34" charset="0"/>
                <a:ea typeface="Aptos" panose="020B0004020202020204" pitchFamily="34" charset="0"/>
                <a:cs typeface="Times New Roman" panose="02020603050405020304" pitchFamily="18" charset="0"/>
              </a:rPr>
            </a:br>
            <a:br>
              <a:rPr lang="en-GB" sz="1800" b="1" kern="100" dirty="0">
                <a:effectLst/>
                <a:latin typeface="Arial" panose="020B0604020202020204" pitchFamily="34" charset="0"/>
                <a:ea typeface="Aptos" panose="020B0004020202020204" pitchFamily="34" charset="0"/>
                <a:cs typeface="Times New Roman" panose="02020603050405020304" pitchFamily="18" charset="0"/>
              </a:rPr>
            </a:br>
            <a:br>
              <a:rPr lang="en-GB" sz="1800" b="1" kern="100" dirty="0">
                <a:effectLst/>
                <a:latin typeface="Arial" panose="020B0604020202020204" pitchFamily="34" charset="0"/>
                <a:ea typeface="Aptos" panose="020B0004020202020204" pitchFamily="34" charset="0"/>
                <a:cs typeface="Times New Roman" panose="02020603050405020304" pitchFamily="18" charset="0"/>
              </a:rPr>
            </a:br>
            <a:r>
              <a:rPr lang="en-GB" sz="9600" b="1" kern="100" dirty="0">
                <a:effectLst/>
                <a:latin typeface="Arial" panose="020B0604020202020204" pitchFamily="34" charset="0"/>
                <a:ea typeface="Aptos" panose="020B0004020202020204" pitchFamily="34" charset="0"/>
                <a:cs typeface="Times New Roman" panose="02020603050405020304" pitchFamily="18" charset="0"/>
              </a:rPr>
              <a:t>PROJECT FINDINGS </a:t>
            </a:r>
            <a:br>
              <a:rPr lang="en-GB" sz="9600" b="1" kern="100" dirty="0">
                <a:latin typeface="Aptos" panose="020B0004020202020204" pitchFamily="34" charset="0"/>
                <a:ea typeface="Aptos" panose="020B0004020202020204" pitchFamily="34" charset="0"/>
                <a:cs typeface="Times New Roman" panose="02020603050405020304" pitchFamily="18" charset="0"/>
              </a:rPr>
            </a:b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713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494E80-9923-73A9-CACE-C22EA83D30E0}"/>
              </a:ext>
            </a:extLst>
          </p:cNvPr>
          <p:cNvSpPr txBox="1"/>
          <p:nvPr/>
        </p:nvSpPr>
        <p:spPr>
          <a:xfrm>
            <a:off x="0" y="0"/>
            <a:ext cx="12192000" cy="6740307"/>
          </a:xfrm>
          <a:prstGeom prst="rect">
            <a:avLst/>
          </a:prstGeom>
          <a:noFill/>
        </p:spPr>
        <p:txBody>
          <a:bodyPr wrap="square">
            <a:spAutoFit/>
          </a:bodyPr>
          <a:lstStyle/>
          <a:p>
            <a:r>
              <a:rPr lang="en-GB" sz="4800" b="0" i="0" u="none" strike="noStrike" dirty="0">
                <a:solidFill>
                  <a:srgbClr val="000000"/>
                </a:solidFill>
                <a:effectLst/>
                <a:latin typeface="Arial" panose="020B0604020202020204" pitchFamily="34" charset="0"/>
                <a:cs typeface="Arial" panose="020B0604020202020204" pitchFamily="34" charset="0"/>
              </a:rPr>
              <a:t>Undertaking this Action Research project has highlighted specific barriers students from the CSM Insights programme face when embarking on the BA Fashion courses.</a:t>
            </a:r>
            <a:br>
              <a:rPr lang="en-GB" sz="4800" b="0" i="0" u="none" strike="noStrike" dirty="0">
                <a:solidFill>
                  <a:srgbClr val="000000"/>
                </a:solidFill>
                <a:effectLst/>
                <a:latin typeface="Arial" panose="020B0604020202020204" pitchFamily="34" charset="0"/>
                <a:cs typeface="Arial" panose="020B0604020202020204" pitchFamily="34" charset="0"/>
              </a:rPr>
            </a:br>
            <a:br>
              <a:rPr lang="en-GB" sz="4800" b="0" i="0" u="none" strike="noStrike" dirty="0">
                <a:solidFill>
                  <a:srgbClr val="000000"/>
                </a:solidFill>
                <a:effectLst/>
                <a:latin typeface="Arial" panose="020B0604020202020204" pitchFamily="34" charset="0"/>
                <a:cs typeface="Arial" panose="020B0604020202020204" pitchFamily="34" charset="0"/>
              </a:rPr>
            </a:br>
            <a:r>
              <a:rPr lang="en-GB" sz="4800" b="0" i="0" u="none" strike="noStrike" dirty="0">
                <a:solidFill>
                  <a:srgbClr val="000000"/>
                </a:solidFill>
                <a:effectLst/>
                <a:latin typeface="Arial" panose="020B0604020202020204" pitchFamily="34" charset="0"/>
                <a:cs typeface="Arial" panose="020B0604020202020204" pitchFamily="34" charset="0"/>
              </a:rPr>
              <a:t>I found there was a definite need to propose a system of support to help Insights students to prepare for BA studies. </a:t>
            </a:r>
            <a:endParaRPr lang="en-US" sz="4800" dirty="0"/>
          </a:p>
        </p:txBody>
      </p:sp>
    </p:spTree>
    <p:extLst>
      <p:ext uri="{BB962C8B-B14F-4D97-AF65-F5344CB8AC3E}">
        <p14:creationId xmlns:p14="http://schemas.microsoft.com/office/powerpoint/2010/main" val="2357758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DD7B9D-A6EB-27B5-1EBE-CF00E3EC6C25}"/>
              </a:ext>
            </a:extLst>
          </p:cNvPr>
          <p:cNvSpPr txBox="1"/>
          <p:nvPr/>
        </p:nvSpPr>
        <p:spPr>
          <a:xfrm>
            <a:off x="0" y="0"/>
            <a:ext cx="12658724" cy="7540526"/>
          </a:xfrm>
          <a:prstGeom prst="rect">
            <a:avLst/>
          </a:prstGeom>
          <a:noFill/>
        </p:spPr>
        <p:txBody>
          <a:bodyPr wrap="square">
            <a:spAutoFit/>
          </a:bodyPr>
          <a:lstStyle/>
          <a:p>
            <a:r>
              <a:rPr lang="en-GB" sz="4400" b="1" kern="100" dirty="0">
                <a:effectLst/>
                <a:latin typeface="Arial" panose="020B0604020202020204" pitchFamily="34" charset="0"/>
                <a:ea typeface="Aptos" panose="020B0004020202020204" pitchFamily="34" charset="0"/>
                <a:cs typeface="Times New Roman" panose="02020603050405020304" pitchFamily="18" charset="0"/>
              </a:rPr>
              <a:t>IDENTIFYING SPECIFIC SUPPORT NEEDS </a:t>
            </a:r>
          </a:p>
          <a:p>
            <a:endParaRPr lang="en-GB" sz="4000" b="1" kern="100" dirty="0">
              <a:effectLst/>
              <a:latin typeface="Arial" panose="020B0604020202020204" pitchFamily="34" charset="0"/>
              <a:ea typeface="Aptos" panose="020B0004020202020204" pitchFamily="34" charset="0"/>
              <a:cs typeface="Times New Roman" panose="02020603050405020304" pitchFamily="18" charset="0"/>
            </a:endParaRPr>
          </a:p>
          <a:p>
            <a:r>
              <a:rPr lang="en-GB" sz="4000" b="1" kern="100" dirty="0">
                <a:effectLst/>
                <a:latin typeface="Arial" panose="020B0604020202020204" pitchFamily="34" charset="0"/>
                <a:ea typeface="Aptos" panose="020B0004020202020204" pitchFamily="34" charset="0"/>
                <a:cs typeface="Times New Roman" panose="02020603050405020304" pitchFamily="18" charset="0"/>
              </a:rPr>
              <a:t>1. </a:t>
            </a:r>
            <a:r>
              <a:rPr lang="en-GB" sz="4000" b="1" kern="100" dirty="0">
                <a:latin typeface="Arial" panose="020B0604020202020204" pitchFamily="34" charset="0"/>
                <a:ea typeface="Aptos" panose="020B0004020202020204" pitchFamily="34" charset="0"/>
                <a:cs typeface="Times New Roman" panose="02020603050405020304" pitchFamily="18" charset="0"/>
              </a:rPr>
              <a:t>C</a:t>
            </a:r>
            <a:r>
              <a:rPr lang="en-GB" sz="4000" b="1" kern="100" dirty="0">
                <a:effectLst/>
                <a:latin typeface="Arial" panose="020B0604020202020204" pitchFamily="34" charset="0"/>
                <a:ea typeface="Aptos" panose="020B0004020202020204" pitchFamily="34" charset="0"/>
                <a:cs typeface="Times New Roman" panose="02020603050405020304" pitchFamily="18" charset="0"/>
              </a:rPr>
              <a:t>reative research skills, support in using the library. </a:t>
            </a:r>
          </a:p>
          <a:p>
            <a:br>
              <a:rPr lang="en-GB" sz="4000" b="1" kern="100" dirty="0">
                <a:effectLst/>
                <a:latin typeface="Aptos" panose="020B0004020202020204" pitchFamily="34" charset="0"/>
                <a:ea typeface="Aptos" panose="020B0004020202020204" pitchFamily="34" charset="0"/>
                <a:cs typeface="Times New Roman" panose="02020603050405020304" pitchFamily="18" charset="0"/>
              </a:rPr>
            </a:br>
            <a:r>
              <a:rPr lang="en-GB" sz="4000" b="1" kern="100" dirty="0">
                <a:effectLst/>
                <a:latin typeface="Arial" panose="020B0604020202020204" pitchFamily="34" charset="0"/>
                <a:ea typeface="Aptos" panose="020B0004020202020204" pitchFamily="34" charset="0"/>
                <a:cs typeface="Times New Roman" panose="02020603050405020304" pitchFamily="18" charset="0"/>
              </a:rPr>
              <a:t>2. Concept building and experimentation in creative design processes and drawing.</a:t>
            </a:r>
          </a:p>
          <a:p>
            <a:br>
              <a:rPr lang="en-GB" sz="4000" b="1" kern="100" dirty="0">
                <a:effectLst/>
                <a:latin typeface="Aptos" panose="020B0004020202020204" pitchFamily="34" charset="0"/>
                <a:ea typeface="Aptos" panose="020B0004020202020204" pitchFamily="34" charset="0"/>
                <a:cs typeface="Times New Roman" panose="02020603050405020304" pitchFamily="18" charset="0"/>
              </a:rPr>
            </a:br>
            <a:r>
              <a:rPr lang="en-GB" sz="4000" b="1" kern="100" dirty="0">
                <a:latin typeface="Arial" panose="020B0604020202020204" pitchFamily="34" charset="0"/>
                <a:ea typeface="Aptos" panose="020B0004020202020204" pitchFamily="34" charset="0"/>
                <a:cs typeface="Times New Roman" panose="02020603050405020304" pitchFamily="18" charset="0"/>
              </a:rPr>
              <a:t>3</a:t>
            </a:r>
            <a:r>
              <a:rPr lang="en-GB" sz="4000" b="1" kern="100" dirty="0">
                <a:effectLst/>
                <a:latin typeface="Arial" panose="020B0604020202020204" pitchFamily="34" charset="0"/>
                <a:ea typeface="Aptos" panose="020B0004020202020204" pitchFamily="34" charset="0"/>
                <a:cs typeface="Times New Roman" panose="02020603050405020304" pitchFamily="18" charset="0"/>
              </a:rPr>
              <a:t>. Initial technical skills including using a sewing machine and basic pattern cutting and draping techniques.</a:t>
            </a:r>
            <a:br>
              <a:rPr lang="en-GB" sz="4000" b="1" kern="100" dirty="0">
                <a:effectLst/>
                <a:latin typeface="Aptos" panose="020B0004020202020204" pitchFamily="34" charset="0"/>
                <a:ea typeface="Aptos" panose="020B0004020202020204" pitchFamily="34" charset="0"/>
                <a:cs typeface="Times New Roman" panose="02020603050405020304" pitchFamily="18" charset="0"/>
              </a:rPr>
            </a:br>
            <a:endParaRPr lang="en-US" sz="4000" dirty="0"/>
          </a:p>
        </p:txBody>
      </p:sp>
    </p:spTree>
    <p:extLst>
      <p:ext uri="{BB962C8B-B14F-4D97-AF65-F5344CB8AC3E}">
        <p14:creationId xmlns:p14="http://schemas.microsoft.com/office/powerpoint/2010/main" val="3672034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3C3BBC-26CE-6A5D-E3F2-41287E39E6A8}"/>
              </a:ext>
            </a:extLst>
          </p:cNvPr>
          <p:cNvSpPr txBox="1"/>
          <p:nvPr/>
        </p:nvSpPr>
        <p:spPr>
          <a:xfrm>
            <a:off x="0" y="0"/>
            <a:ext cx="12192000" cy="6863417"/>
          </a:xfrm>
          <a:prstGeom prst="rect">
            <a:avLst/>
          </a:prstGeom>
          <a:noFill/>
        </p:spPr>
        <p:txBody>
          <a:bodyPr wrap="square">
            <a:spAutoFit/>
          </a:bodyPr>
          <a:lstStyle/>
          <a:p>
            <a:r>
              <a:rPr lang="en-GB" sz="4800" b="1" dirty="0">
                <a:solidFill>
                  <a:srgbClr val="070A0C"/>
                </a:solidFill>
                <a:effectLst/>
                <a:latin typeface="Arial" panose="020B0604020202020204" pitchFamily="34" charset="0"/>
                <a:cs typeface="Arial" panose="020B0604020202020204" pitchFamily="34" charset="0"/>
              </a:rPr>
              <a:t>PLAN OF ACTION</a:t>
            </a:r>
            <a:endParaRPr lang="en-GB" sz="4000" b="1" dirty="0">
              <a:solidFill>
                <a:srgbClr val="070A0C"/>
              </a:solidFill>
              <a:effectLst/>
              <a:latin typeface="Arial" panose="020B0604020202020204" pitchFamily="34" charset="0"/>
              <a:cs typeface="Arial" panose="020B0604020202020204" pitchFamily="34" charset="0"/>
            </a:endParaRPr>
          </a:p>
          <a:p>
            <a:r>
              <a:rPr lang="en-GB" sz="2800" b="1" dirty="0">
                <a:solidFill>
                  <a:srgbClr val="070A0C"/>
                </a:solidFill>
                <a:latin typeface="Arial" panose="020B0604020202020204" pitchFamily="34" charset="0"/>
                <a:cs typeface="Arial" panose="020B0604020202020204" pitchFamily="34" charset="0"/>
              </a:rPr>
              <a:t>1.</a:t>
            </a:r>
            <a:r>
              <a:rPr lang="en-GB" sz="2800" dirty="0">
                <a:solidFill>
                  <a:srgbClr val="070A0C"/>
                </a:solidFill>
                <a:latin typeface="Arial" panose="020B0604020202020204" pitchFamily="34" charset="0"/>
                <a:cs typeface="Arial" panose="020B0604020202020204" pitchFamily="34" charset="0"/>
              </a:rPr>
              <a:t>To present my Action Research project findings in depth to BA Fashion staff.</a:t>
            </a:r>
          </a:p>
          <a:p>
            <a:r>
              <a:rPr lang="en-GB" sz="2800" b="1" dirty="0">
                <a:solidFill>
                  <a:srgbClr val="070A0C"/>
                </a:solidFill>
                <a:latin typeface="Arial" panose="020B0604020202020204" pitchFamily="34" charset="0"/>
                <a:cs typeface="Arial" panose="020B0604020202020204" pitchFamily="34" charset="0"/>
              </a:rPr>
              <a:t>2.</a:t>
            </a:r>
            <a:r>
              <a:rPr lang="en-GB" sz="2800" dirty="0">
                <a:solidFill>
                  <a:srgbClr val="070A0C"/>
                </a:solidFill>
                <a:latin typeface="Arial" panose="020B0604020202020204" pitchFamily="34" charset="0"/>
                <a:cs typeface="Arial" panose="020B0604020202020204" pitchFamily="34" charset="0"/>
              </a:rPr>
              <a:t>To work collaboratively with the Insights practitioner team and BA tutor team to implement additional support.</a:t>
            </a:r>
          </a:p>
          <a:p>
            <a:endParaRPr lang="en-GB" sz="2800" dirty="0">
              <a:solidFill>
                <a:srgbClr val="070A0C"/>
              </a:solidFill>
              <a:latin typeface="Arial" panose="020B0604020202020204" pitchFamily="34" charset="0"/>
              <a:cs typeface="Arial" panose="020B0604020202020204" pitchFamily="34" charset="0"/>
            </a:endParaRPr>
          </a:p>
          <a:p>
            <a:r>
              <a:rPr lang="en-GB" sz="2800" b="1" dirty="0">
                <a:solidFill>
                  <a:srgbClr val="070A0C"/>
                </a:solidFill>
                <a:latin typeface="Arial" panose="020B0604020202020204" pitchFamily="34" charset="0"/>
                <a:cs typeface="Arial" panose="020B0604020202020204" pitchFamily="34" charset="0"/>
              </a:rPr>
              <a:t>I WILL PROPOSE THE FOLLOWING PLAN FOLLOWING MY STUDY</a:t>
            </a:r>
          </a:p>
          <a:p>
            <a:endParaRPr lang="en-GB" sz="2800" dirty="0">
              <a:solidFill>
                <a:srgbClr val="070A0C"/>
              </a:solidFill>
              <a:latin typeface="Arial" panose="020B0604020202020204" pitchFamily="34" charset="0"/>
              <a:cs typeface="Arial" panose="020B0604020202020204" pitchFamily="34" charset="0"/>
            </a:endParaRPr>
          </a:p>
          <a:p>
            <a:pPr marL="457200" indent="-457200">
              <a:buAutoNum type="arabicPeriod"/>
            </a:pPr>
            <a:r>
              <a:rPr lang="en-GB" sz="2800" b="1" dirty="0">
                <a:latin typeface="Arial" panose="020B0604020202020204" pitchFamily="34" charset="0"/>
                <a:cs typeface="Arial" panose="020B0604020202020204" pitchFamily="34" charset="0"/>
              </a:rPr>
              <a:t>A library research session to support students in how to use the library services with the dedicated fashion librarian at CSM. </a:t>
            </a:r>
          </a:p>
          <a:p>
            <a:pPr marL="457200" indent="-457200">
              <a:buAutoNum type="arabicPeriod"/>
            </a:pPr>
            <a:r>
              <a:rPr lang="en-GB" sz="2800" b="1" dirty="0">
                <a:latin typeface="Arial" panose="020B0604020202020204" pitchFamily="34" charset="0"/>
                <a:cs typeface="Arial" panose="020B0604020202020204" pitchFamily="34" charset="0"/>
              </a:rPr>
              <a:t> Sessions with BA Fashion staff on concept building and how to process visual research.</a:t>
            </a:r>
          </a:p>
          <a:p>
            <a:pPr marL="457200" indent="-457200">
              <a:buAutoNum type="arabicPeriod"/>
            </a:pPr>
            <a:r>
              <a:rPr lang="en-GB" sz="2800" b="1" dirty="0">
                <a:latin typeface="Arial" panose="020B0604020202020204" pitchFamily="34" charset="0"/>
                <a:cs typeface="Arial" panose="020B0604020202020204" pitchFamily="34" charset="0"/>
              </a:rPr>
              <a:t> Fashion drawing classes with an illustration tutor. </a:t>
            </a:r>
          </a:p>
          <a:p>
            <a:pPr marL="457200" indent="-457200">
              <a:buAutoNum type="arabicPeriod"/>
            </a:pPr>
            <a:r>
              <a:rPr lang="en-GB" sz="2800" b="1" dirty="0">
                <a:latin typeface="Arial" panose="020B0604020202020204" pitchFamily="34" charset="0"/>
                <a:cs typeface="Arial" panose="020B0604020202020204" pitchFamily="34" charset="0"/>
              </a:rPr>
              <a:t> Workshops with a technical tutor in basic skills in cutting, drape and inductions in how to thread and use a sewing machine. </a:t>
            </a:r>
          </a:p>
        </p:txBody>
      </p:sp>
    </p:spTree>
    <p:extLst>
      <p:ext uri="{BB962C8B-B14F-4D97-AF65-F5344CB8AC3E}">
        <p14:creationId xmlns:p14="http://schemas.microsoft.com/office/powerpoint/2010/main" val="591355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8FA9F-EFB9-17D0-C8FD-48C98B1C4A75}"/>
              </a:ext>
            </a:extLst>
          </p:cNvPr>
          <p:cNvSpPr>
            <a:spLocks noGrp="1"/>
          </p:cNvSpPr>
          <p:nvPr>
            <p:ph type="title"/>
          </p:nvPr>
        </p:nvSpPr>
        <p:spPr>
          <a:xfrm>
            <a:off x="0" y="0"/>
            <a:ext cx="11353799" cy="1690688"/>
          </a:xfrm>
        </p:spPr>
        <p:txBody>
          <a:bodyPr>
            <a:normAutofit fontScale="90000"/>
          </a:bodyPr>
          <a:lstStyle/>
          <a:p>
            <a:pPr algn="l"/>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REFERENCES</a:t>
            </a:r>
            <a:br>
              <a:rPr lang="en-US" b="1" dirty="0">
                <a:latin typeface="Arial" panose="020B0604020202020204" pitchFamily="34" charset="0"/>
                <a:cs typeface="Arial" panose="020B0604020202020204" pitchFamily="34" charset="0"/>
              </a:rPr>
            </a:br>
            <a:br>
              <a:rPr lang="en-US" b="1" dirty="0">
                <a:latin typeface="Arial" panose="020B0604020202020204" pitchFamily="34" charset="0"/>
                <a:cs typeface="Arial" panose="020B0604020202020204" pitchFamily="34" charset="0"/>
              </a:rPr>
            </a:br>
            <a:r>
              <a:rPr lang="en-GB" sz="2200" b="0" i="0" u="none" strike="noStrike" dirty="0">
                <a:solidFill>
                  <a:srgbClr val="000000"/>
                </a:solidFill>
                <a:effectLst/>
              </a:rPr>
              <a:t>A Pedagogy of Social Justice for </a:t>
            </a:r>
            <a:r>
              <a:rPr lang="en-GB" sz="2200" b="0" i="0" u="none" strike="noStrike" dirty="0" err="1">
                <a:solidFill>
                  <a:srgbClr val="000000"/>
                </a:solidFill>
                <a:effectLst/>
              </a:rPr>
              <a:t>Education:Society,Identity,Theory</a:t>
            </a:r>
            <a:r>
              <a:rPr lang="en-GB" sz="2200" b="0" i="0" u="none" strike="noStrike" dirty="0">
                <a:solidFill>
                  <a:srgbClr val="000000"/>
                </a:solidFill>
                <a:effectLst/>
              </a:rPr>
              <a:t>, Intersectionality and Empowerment Hahn Tapper, AJ</a:t>
            </a:r>
            <a:br>
              <a:rPr lang="en-GB" sz="2200" b="0" i="0" u="none" strike="noStrike" dirty="0">
                <a:solidFill>
                  <a:srgbClr val="000000"/>
                </a:solidFill>
                <a:effectLst/>
              </a:rPr>
            </a:br>
            <a:br>
              <a:rPr lang="en-GB" sz="2200" b="0" i="0" u="none" strike="noStrike" dirty="0">
                <a:solidFill>
                  <a:srgbClr val="000000"/>
                </a:solidFill>
                <a:effectLst/>
              </a:rPr>
            </a:br>
            <a:r>
              <a:rPr lang="en-GB" sz="2200" b="0" i="0" u="none" strike="noStrike" dirty="0">
                <a:solidFill>
                  <a:srgbClr val="000000"/>
                </a:solidFill>
                <a:effectLst/>
                <a:hlinkClick r:id="rId2"/>
              </a:rPr>
              <a:t>https://www.bera.ac.uk/publication/ethical-guidelines-for-educational-research-fifth-edition-2024-online</a:t>
            </a:r>
            <a:br>
              <a:rPr lang="en-GB" sz="2200" b="0" i="0" u="none" strike="noStrike" dirty="0">
                <a:solidFill>
                  <a:srgbClr val="000000"/>
                </a:solidFill>
                <a:effectLst/>
              </a:rPr>
            </a:br>
            <a:r>
              <a:rPr lang="en-GB" sz="2200" b="1" i="0" u="none" strike="noStrike" dirty="0">
                <a:solidFill>
                  <a:srgbClr val="000000"/>
                </a:solidFill>
                <a:effectLst/>
                <a:hlinkClick r:id="rId3"/>
              </a:rPr>
              <a:t>[PDF]</a:t>
            </a:r>
            <a:r>
              <a:rPr lang="en-GB" sz="2200" b="0" i="0" u="none" strike="noStrike" dirty="0">
                <a:solidFill>
                  <a:srgbClr val="000000"/>
                </a:solidFill>
                <a:effectLst/>
                <a:hlinkClick r:id="rId3"/>
              </a:rPr>
              <a:t> academia.edu</a:t>
            </a:r>
            <a:br>
              <a:rPr lang="en-GB" sz="2200" b="0" i="0" u="none" strike="noStrike" dirty="0">
                <a:solidFill>
                  <a:srgbClr val="000000"/>
                </a:solidFill>
                <a:effectLst/>
              </a:rPr>
            </a:br>
            <a:br>
              <a:rPr lang="en-US" b="1" dirty="0">
                <a:latin typeface="Arial" panose="020B0604020202020204" pitchFamily="34" charset="0"/>
                <a:cs typeface="Arial" panose="020B0604020202020204" pitchFamily="34" charset="0"/>
              </a:rPr>
            </a:br>
            <a:r>
              <a:rPr lang="en-GB" sz="2200" b="0" i="0" u="sng" strike="noStrike" dirty="0">
                <a:solidFill>
                  <a:srgbClr val="000000"/>
                </a:solidFill>
                <a:effectLst/>
                <a:latin typeface="var(--wp--preset--font-family--source-serif-pro)"/>
                <a:hlinkClick r:id="rId3"/>
              </a:rPr>
              <a:t>Students’ Experience of Identity and </a:t>
            </a:r>
            <a:r>
              <a:rPr lang="en-GB" sz="2200" b="1" i="0" u="sng" strike="noStrike" dirty="0">
                <a:solidFill>
                  <a:srgbClr val="000000"/>
                </a:solidFill>
                <a:effectLst/>
                <a:latin typeface="var(--wp--preset--font-family--source-serif-pro)"/>
                <a:hlinkClick r:id="rId3"/>
              </a:rPr>
              <a:t>Attainment </a:t>
            </a:r>
            <a:r>
              <a:rPr lang="en-GB" sz="2200" b="0" i="0" u="sng" strike="noStrike" dirty="0">
                <a:solidFill>
                  <a:srgbClr val="000000"/>
                </a:solidFill>
                <a:effectLst/>
                <a:latin typeface="var(--wp--preset--font-family--source-serif-pro)"/>
                <a:hlinkClick r:id="rId3"/>
              </a:rPr>
              <a:t>at </a:t>
            </a:r>
            <a:r>
              <a:rPr lang="en-GB" sz="2200" b="1" i="0" u="sng" strike="noStrike" dirty="0">
                <a:solidFill>
                  <a:srgbClr val="000000"/>
                </a:solidFill>
                <a:effectLst/>
                <a:latin typeface="var(--wp--preset--font-family--source-serif-pro)"/>
                <a:hlinkClick r:id="rId3"/>
              </a:rPr>
              <a:t>UAL</a:t>
            </a:r>
            <a:br>
              <a:rPr lang="en-GB" sz="2200" b="0" i="0" u="none" strike="noStrike" dirty="0">
                <a:solidFill>
                  <a:srgbClr val="000000"/>
                </a:solidFill>
                <a:effectLst/>
                <a:latin typeface="var(--wp--preset--font-family--source-serif-pro)"/>
              </a:rPr>
            </a:br>
            <a:r>
              <a:rPr lang="en-GB" sz="2200" b="0" i="0" u="none" strike="noStrike" dirty="0">
                <a:solidFill>
                  <a:srgbClr val="000000"/>
                </a:solidFill>
                <a:effectLst/>
                <a:latin typeface="-apple-system"/>
              </a:rPr>
              <a:t>D </a:t>
            </a:r>
            <a:r>
              <a:rPr lang="en-GB" sz="2200" b="0" i="0" u="none" strike="noStrike" dirty="0" err="1">
                <a:solidFill>
                  <a:srgbClr val="000000"/>
                </a:solidFill>
                <a:effectLst/>
                <a:latin typeface="-apple-system"/>
              </a:rPr>
              <a:t>Subri</a:t>
            </a:r>
            <a:r>
              <a:rPr lang="en-GB" sz="2200" b="0" i="0" u="none" strike="noStrike" dirty="0">
                <a:solidFill>
                  <a:srgbClr val="000000"/>
                </a:solidFill>
                <a:effectLst/>
                <a:latin typeface="-apple-system"/>
              </a:rPr>
              <a:t> – London:: Centre for Public Policy Research, King’s …, 2017 – </a:t>
            </a:r>
            <a:r>
              <a:rPr lang="en-GB" sz="2200" b="0" i="0" u="none" strike="noStrike" dirty="0" err="1">
                <a:solidFill>
                  <a:srgbClr val="000000"/>
                </a:solidFill>
                <a:effectLst/>
                <a:latin typeface="-apple-system"/>
              </a:rPr>
              <a:t>academia.edu</a:t>
            </a:r>
            <a:br>
              <a:rPr lang="en-GB" sz="2200" b="0" i="0" u="none" strike="noStrike" dirty="0">
                <a:solidFill>
                  <a:srgbClr val="000000"/>
                </a:solidFill>
                <a:effectLst/>
                <a:latin typeface="-apple-system"/>
              </a:rPr>
            </a:br>
            <a:br>
              <a:rPr lang="en-GB" sz="2200" b="0" i="0" u="none" strike="noStrike" dirty="0">
                <a:solidFill>
                  <a:srgbClr val="000000"/>
                </a:solidFill>
                <a:effectLst/>
                <a:latin typeface="-apple-system"/>
              </a:rPr>
            </a:br>
            <a:r>
              <a:rPr lang="en-GB" sz="2000" dirty="0">
                <a:solidFill>
                  <a:srgbClr val="070A0C"/>
                </a:solidFill>
                <a:latin typeface="Arial" panose="020B0604020202020204" pitchFamily="34" charset="0"/>
                <a:cs typeface="Arial" panose="020B0604020202020204" pitchFamily="34" charset="0"/>
              </a:rPr>
              <a:t>T</a:t>
            </a:r>
            <a:r>
              <a:rPr lang="en-GB" sz="2000" b="0" dirty="0">
                <a:solidFill>
                  <a:srgbClr val="070A0C"/>
                </a:solidFill>
                <a:effectLst/>
                <a:latin typeface="Arial" panose="020B0604020202020204" pitchFamily="34" charset="0"/>
                <a:cs typeface="Arial" panose="020B0604020202020204" pitchFamily="34" charset="0"/>
              </a:rPr>
              <a:t>hematic </a:t>
            </a:r>
            <a:r>
              <a:rPr lang="en-GB" sz="2000" dirty="0">
                <a:solidFill>
                  <a:srgbClr val="070A0C"/>
                </a:solidFill>
                <a:latin typeface="Arial" panose="020B0604020202020204" pitchFamily="34" charset="0"/>
                <a:cs typeface="Arial" panose="020B0604020202020204" pitchFamily="34" charset="0"/>
              </a:rPr>
              <a:t>A</a:t>
            </a:r>
            <a:r>
              <a:rPr lang="en-GB" sz="2000" b="0" dirty="0">
                <a:solidFill>
                  <a:srgbClr val="070A0C"/>
                </a:solidFill>
                <a:effectLst/>
                <a:latin typeface="Arial" panose="020B0604020202020204" pitchFamily="34" charset="0"/>
                <a:cs typeface="Arial" panose="020B0604020202020204" pitchFamily="34" charset="0"/>
              </a:rPr>
              <a:t>nalysis (Braun &amp; Clarke, 2006)</a:t>
            </a:r>
            <a:r>
              <a:rPr lang="en-GB" sz="2000" dirty="0">
                <a:solidFill>
                  <a:srgbClr val="070A0C"/>
                </a:solidFill>
                <a:effectLst/>
                <a:latin typeface="Arial" panose="020B0604020202020204" pitchFamily="34" charset="0"/>
                <a:cs typeface="Arial" panose="020B0604020202020204" pitchFamily="34" charset="0"/>
              </a:rPr>
              <a:t>.</a:t>
            </a:r>
            <a:br>
              <a:rPr lang="en-GB" sz="2200" b="0" i="0" u="none" strike="noStrike" dirty="0">
                <a:solidFill>
                  <a:srgbClr val="000000"/>
                </a:solidFill>
                <a:effectLst/>
                <a:latin typeface="-apple-system"/>
              </a:rPr>
            </a:br>
            <a:br>
              <a:rPr lang="en-US" sz="2200" b="1" dirty="0">
                <a:latin typeface="Arial" panose="020B0604020202020204" pitchFamily="34" charset="0"/>
                <a:cs typeface="Arial" panose="020B0604020202020204" pitchFamily="34" charset="0"/>
              </a:rPr>
            </a:br>
            <a:r>
              <a:rPr lang="en-GB" sz="2200" b="0" i="0" u="none" strike="noStrike" dirty="0">
                <a:solidFill>
                  <a:srgbClr val="000000"/>
                </a:solidFill>
                <a:effectLst/>
              </a:rPr>
              <a:t>The Theory and practice of culturally relevant education, Aronson B. Laughter.</a:t>
            </a:r>
            <a:br>
              <a:rPr lang="en-GB" sz="2200" b="0" i="0" u="none" strike="noStrike" dirty="0">
                <a:solidFill>
                  <a:srgbClr val="000000"/>
                </a:solidFill>
                <a:effectLst/>
              </a:rPr>
            </a:br>
            <a:br>
              <a:rPr lang="en-GB" sz="2200" b="0" i="0" u="none" strike="noStrike" dirty="0">
                <a:solidFill>
                  <a:srgbClr val="000000"/>
                </a:solidFill>
                <a:effectLst/>
              </a:rPr>
            </a:br>
            <a:br>
              <a:rPr lang="en-GB" sz="2200" b="0" i="0" u="none" strike="noStrike" dirty="0">
                <a:solidFill>
                  <a:srgbClr val="000000"/>
                </a:solidFill>
                <a:effectLst/>
              </a:rPr>
            </a:br>
            <a:r>
              <a:rPr lang="en-GB" sz="2700" b="0" i="0" dirty="0">
                <a:effectLst/>
                <a:hlinkClick r:id="rId4"/>
              </a:rPr>
              <a:t>https://www.weareface.uk/</a:t>
            </a:r>
            <a:br>
              <a:rPr lang="en-GB" sz="2700" b="0" i="0" dirty="0">
                <a:effectLst/>
              </a:rPr>
            </a:br>
            <a:br>
              <a:rPr lang="en-GB" sz="2700" b="0" i="0" dirty="0">
                <a:effectLst/>
              </a:rPr>
            </a:br>
            <a:r>
              <a:rPr lang="en-GB" sz="1050" b="0" i="0" u="none" strike="noStrike" dirty="0">
                <a:solidFill>
                  <a:srgbClr val="FFFFFF"/>
                </a:solidFill>
                <a:effectLst/>
                <a:latin typeface="Helvetica Neue W05" panose="02000503000000020004" pitchFamily="2" charset="0"/>
              </a:rPr>
              <a:t>Download</a:t>
            </a:r>
            <a:br>
              <a:rPr lang="en-GB" sz="1050" b="0" i="0" u="none" strike="noStrike" dirty="0">
                <a:solidFill>
                  <a:srgbClr val="FFFFFF"/>
                </a:solidFill>
                <a:effectLst/>
                <a:latin typeface="Helvetica Neue W05" panose="02000503000000020004" pitchFamily="2" charset="0"/>
              </a:rPr>
            </a:br>
            <a:br>
              <a:rPr lang="en-GB" sz="2200" b="0" i="0" u="none" strike="noStrike" dirty="0">
                <a:solidFill>
                  <a:srgbClr val="000000"/>
                </a:solidFill>
                <a:effectLst/>
              </a:rPr>
            </a:br>
            <a:br>
              <a:rPr lang="en-GB" sz="3600" b="0" i="0" u="none" strike="noStrike" dirty="0">
                <a:solidFill>
                  <a:srgbClr val="000000"/>
                </a:solidFill>
                <a:effectLst/>
              </a:rPr>
            </a:b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265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4BF9BA-2F47-730D-C78F-FE8559EFF21E}"/>
              </a:ext>
            </a:extLst>
          </p:cNvPr>
          <p:cNvSpPr txBox="1"/>
          <p:nvPr/>
        </p:nvSpPr>
        <p:spPr>
          <a:xfrm>
            <a:off x="0" y="148856"/>
            <a:ext cx="12192000" cy="6524863"/>
          </a:xfrm>
          <a:prstGeom prst="rect">
            <a:avLst/>
          </a:prstGeom>
          <a:noFill/>
        </p:spPr>
        <p:txBody>
          <a:bodyPr wrap="square">
            <a:spAutoFit/>
          </a:bodyPr>
          <a:lstStyle/>
          <a:p>
            <a:r>
              <a:rPr lang="en-GB" sz="5400" b="1" i="0" u="none" strike="noStrike" dirty="0">
                <a:effectLst/>
                <a:latin typeface="Arial" panose="020B0604020202020204" pitchFamily="34" charset="0"/>
                <a:cs typeface="Arial" panose="020B0604020202020204" pitchFamily="34" charset="0"/>
              </a:rPr>
              <a:t>CSM INSIGHTS</a:t>
            </a:r>
          </a:p>
          <a:p>
            <a:r>
              <a:rPr lang="en-GB" sz="2800" b="1" dirty="0">
                <a:solidFill>
                  <a:srgbClr val="000000"/>
                </a:solidFill>
                <a:latin typeface="Arial" panose="020B0604020202020204" pitchFamily="34" charset="0"/>
                <a:cs typeface="Arial" panose="020B0604020202020204" pitchFamily="34" charset="0"/>
              </a:rPr>
              <a:t>My focus is specifically on s</a:t>
            </a:r>
            <a:r>
              <a:rPr lang="en-GB" sz="2800" b="1" i="0" u="none" strike="noStrike" dirty="0">
                <a:solidFill>
                  <a:srgbClr val="000000"/>
                </a:solidFill>
                <a:effectLst/>
                <a:latin typeface="Arial" panose="020B0604020202020204" pitchFamily="34" charset="0"/>
                <a:cs typeface="Arial" panose="020B0604020202020204" pitchFamily="34" charset="0"/>
              </a:rPr>
              <a:t>tudents from the CSM Insights outreach programme. Students are selected if they identify as being the 1st person in their family to go to university</a:t>
            </a:r>
            <a:r>
              <a:rPr lang="en-GB" sz="2800" b="1" dirty="0">
                <a:solidFill>
                  <a:srgbClr val="000000"/>
                </a:solidFill>
                <a:latin typeface="Arial" panose="020B0604020202020204" pitchFamily="34" charset="0"/>
                <a:cs typeface="Arial" panose="020B0604020202020204" pitchFamily="34" charset="0"/>
              </a:rPr>
              <a:t> or from a priority postcode area, a low income family or have experience of being in care.</a:t>
            </a:r>
          </a:p>
          <a:p>
            <a:r>
              <a:rPr lang="en-GB" sz="2800" b="1" dirty="0">
                <a:solidFill>
                  <a:srgbClr val="000000"/>
                </a:solidFill>
                <a:latin typeface="Arial" panose="020B0604020202020204" pitchFamily="34" charset="0"/>
                <a:cs typeface="Arial" panose="020B0604020202020204" pitchFamily="34" charset="0"/>
              </a:rPr>
              <a:t> </a:t>
            </a:r>
            <a:endParaRPr lang="en-GB" sz="2800" b="1" i="0" u="none" strike="noStrike" dirty="0">
              <a:solidFill>
                <a:srgbClr val="000000"/>
              </a:solidFill>
              <a:effectLst/>
              <a:latin typeface="Arial" panose="020B0604020202020204" pitchFamily="34" charset="0"/>
              <a:cs typeface="Arial" panose="020B0604020202020204" pitchFamily="34" charset="0"/>
            </a:endParaRPr>
          </a:p>
          <a:p>
            <a:r>
              <a:rPr lang="en-GB" sz="2800" dirty="0">
                <a:solidFill>
                  <a:srgbClr val="000000"/>
                </a:solidFill>
                <a:latin typeface="Arial" panose="020B0604020202020204" pitchFamily="34" charset="0"/>
                <a:cs typeface="Arial" panose="020B0604020202020204" pitchFamily="34" charset="0"/>
              </a:rPr>
              <a:t>Insights students </a:t>
            </a:r>
            <a:r>
              <a:rPr lang="en-GB" sz="2800" b="0" i="0" u="none" strike="noStrike" dirty="0">
                <a:solidFill>
                  <a:srgbClr val="000000"/>
                </a:solidFill>
                <a:effectLst/>
                <a:latin typeface="Arial" panose="020B0604020202020204" pitchFamily="34" charset="0"/>
                <a:cs typeface="Arial" panose="020B0604020202020204" pitchFamily="34" charset="0"/>
              </a:rPr>
              <a:t>can frequently encounter specific barriers to high levels of  attainment such as through economic restrictions, care responsibilities and a lived experience of a lack of accessible art and design education.</a:t>
            </a:r>
          </a:p>
          <a:p>
            <a:endParaRPr lang="en-GB" sz="2800" b="0" i="0" u="none" strike="noStrike" dirty="0">
              <a:solidFill>
                <a:srgbClr val="000000"/>
              </a:solidFill>
              <a:effectLst/>
              <a:latin typeface="Arial" panose="020B0604020202020204" pitchFamily="34" charset="0"/>
              <a:cs typeface="Arial" panose="020B0604020202020204" pitchFamily="34" charset="0"/>
            </a:endParaRPr>
          </a:p>
          <a:p>
            <a:r>
              <a:rPr lang="en-GB" sz="2800" b="1" dirty="0">
                <a:solidFill>
                  <a:srgbClr val="000000"/>
                </a:solidFill>
                <a:latin typeface="Arial" panose="020B0604020202020204" pitchFamily="34" charset="0"/>
                <a:cs typeface="Arial" panose="020B0604020202020204" pitchFamily="34" charset="0"/>
              </a:rPr>
              <a:t>As we are increasing the numbers of widening participation applicants </a:t>
            </a:r>
            <a:r>
              <a:rPr lang="en-GB" sz="2800" b="1" i="0" u="none" strike="noStrike" dirty="0">
                <a:solidFill>
                  <a:srgbClr val="000000"/>
                </a:solidFill>
                <a:effectLst/>
                <a:latin typeface="Arial" panose="020B0604020202020204" pitchFamily="34" charset="0"/>
                <a:cs typeface="Arial" panose="020B0604020202020204" pitchFamily="34" charset="0"/>
              </a:rPr>
              <a:t>when recruiting students, in line with the University inclusivity and diversity policies, we need to act positively to improve the attainment levels and the retention of students from this demographic.  </a:t>
            </a:r>
          </a:p>
        </p:txBody>
      </p:sp>
    </p:spTree>
    <p:extLst>
      <p:ext uri="{BB962C8B-B14F-4D97-AF65-F5344CB8AC3E}">
        <p14:creationId xmlns:p14="http://schemas.microsoft.com/office/powerpoint/2010/main" val="48847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EA17C0-8736-BF4A-0665-C7A2B2565960}"/>
              </a:ext>
            </a:extLst>
          </p:cNvPr>
          <p:cNvPicPr>
            <a:picLocks noChangeAspect="1"/>
          </p:cNvPicPr>
          <p:nvPr/>
        </p:nvPicPr>
        <p:blipFill>
          <a:blip r:embed="rId2"/>
          <a:stretch>
            <a:fillRect/>
          </a:stretch>
        </p:blipFill>
        <p:spPr>
          <a:xfrm>
            <a:off x="22569" y="0"/>
            <a:ext cx="12169431" cy="6858000"/>
          </a:xfrm>
          <a:prstGeom prst="rect">
            <a:avLst/>
          </a:prstGeom>
        </p:spPr>
      </p:pic>
      <p:pic>
        <p:nvPicPr>
          <p:cNvPr id="9" name="Picture 8" descr="A black and white screen with white text&#10;&#10;Description automatically generated">
            <a:extLst>
              <a:ext uri="{FF2B5EF4-FFF2-40B4-BE49-F238E27FC236}">
                <a16:creationId xmlns:a16="http://schemas.microsoft.com/office/drawing/2014/main" id="{85E574A1-E6EF-1622-3268-7822FAA4FF18}"/>
              </a:ext>
            </a:extLst>
          </p:cNvPr>
          <p:cNvPicPr>
            <a:picLocks noChangeAspect="1"/>
          </p:cNvPicPr>
          <p:nvPr/>
        </p:nvPicPr>
        <p:blipFill>
          <a:blip r:embed="rId3"/>
          <a:stretch>
            <a:fillRect/>
          </a:stretch>
        </p:blipFill>
        <p:spPr>
          <a:xfrm>
            <a:off x="22568" y="1332345"/>
            <a:ext cx="6666999" cy="5525655"/>
          </a:xfrm>
          <a:prstGeom prst="rect">
            <a:avLst/>
          </a:prstGeom>
        </p:spPr>
      </p:pic>
    </p:spTree>
    <p:extLst>
      <p:ext uri="{BB962C8B-B14F-4D97-AF65-F5344CB8AC3E}">
        <p14:creationId xmlns:p14="http://schemas.microsoft.com/office/powerpoint/2010/main" val="2580100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aper&#10;&#10;Description automatically generated">
            <a:extLst>
              <a:ext uri="{FF2B5EF4-FFF2-40B4-BE49-F238E27FC236}">
                <a16:creationId xmlns:a16="http://schemas.microsoft.com/office/drawing/2014/main" id="{628162A5-97C7-E467-B0FC-DC94C2FCF1A0}"/>
              </a:ext>
            </a:extLst>
          </p:cNvPr>
          <p:cNvPicPr>
            <a:picLocks noChangeAspect="1"/>
          </p:cNvPicPr>
          <p:nvPr/>
        </p:nvPicPr>
        <p:blipFill>
          <a:blip r:embed="rId2"/>
          <a:stretch>
            <a:fillRect/>
          </a:stretch>
        </p:blipFill>
        <p:spPr>
          <a:xfrm>
            <a:off x="2100000" y="43028"/>
            <a:ext cx="7992000" cy="6814972"/>
          </a:xfrm>
          <a:prstGeom prst="rect">
            <a:avLst/>
          </a:prstGeom>
        </p:spPr>
      </p:pic>
    </p:spTree>
    <p:extLst>
      <p:ext uri="{BB962C8B-B14F-4D97-AF65-F5344CB8AC3E}">
        <p14:creationId xmlns:p14="http://schemas.microsoft.com/office/powerpoint/2010/main" val="3597255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03DD2B-77C7-28DA-5B3B-E4555CCDE9CC}"/>
              </a:ext>
            </a:extLst>
          </p:cNvPr>
          <p:cNvSpPr txBox="1"/>
          <p:nvPr/>
        </p:nvSpPr>
        <p:spPr>
          <a:xfrm>
            <a:off x="0" y="0"/>
            <a:ext cx="12192000" cy="7232749"/>
          </a:xfrm>
          <a:prstGeom prst="rect">
            <a:avLst/>
          </a:prstGeom>
          <a:noFill/>
        </p:spPr>
        <p:txBody>
          <a:bodyPr wrap="square">
            <a:spAutoFit/>
          </a:bodyPr>
          <a:lstStyle/>
          <a:p>
            <a:r>
              <a:rPr lang="en-GB" sz="6000" b="1" dirty="0">
                <a:latin typeface="+mj-lt"/>
              </a:rPr>
              <a:t>POSITIONALITY</a:t>
            </a:r>
            <a:endParaRPr lang="en-GB" sz="6000" dirty="0">
              <a:latin typeface="Arial" panose="020B0604020202020204" pitchFamily="34" charset="0"/>
              <a:ea typeface="Times New Roman" panose="02020603050405020304" pitchFamily="18" charset="0"/>
              <a:cs typeface="Arial" panose="020B0604020202020204" pitchFamily="34" charset="0"/>
            </a:endParaRPr>
          </a:p>
          <a:p>
            <a:r>
              <a:rPr lang="en-GB" sz="3200" dirty="0">
                <a:effectLst/>
                <a:latin typeface="Arial" panose="020B0604020202020204" pitchFamily="34" charset="0"/>
                <a:ea typeface="Times New Roman" panose="02020603050405020304" pitchFamily="18" charset="0"/>
                <a:cs typeface="Arial" panose="020B0604020202020204" pitchFamily="34" charset="0"/>
              </a:rPr>
              <a:t>From my own life experience coming from a low income, widening participation background, where I was the first in my family to go to university, I can fully reflect on how my personal circumstances relate to the social justice aspects of this study.</a:t>
            </a:r>
          </a:p>
          <a:p>
            <a:endParaRPr lang="en-GB" sz="3200" dirty="0">
              <a:effectLst/>
              <a:latin typeface="Arial" panose="020B0604020202020204" pitchFamily="34" charset="0"/>
              <a:ea typeface="Times New Roman" panose="02020603050405020304" pitchFamily="18" charset="0"/>
              <a:cs typeface="Arial" panose="020B0604020202020204" pitchFamily="34" charset="0"/>
            </a:endParaRPr>
          </a:p>
          <a:p>
            <a:r>
              <a:rPr lang="en-GB" sz="3200" dirty="0">
                <a:effectLst/>
                <a:latin typeface="Arial" panose="020B0604020202020204" pitchFamily="34" charset="0"/>
                <a:ea typeface="Times New Roman" panose="02020603050405020304" pitchFamily="18" charset="0"/>
                <a:cs typeface="Arial" panose="020B0604020202020204" pitchFamily="34" charset="0"/>
              </a:rPr>
              <a:t>From my experience as Pathway Leader, BA Fashion </a:t>
            </a:r>
            <a:r>
              <a:rPr lang="en-GB" sz="3200" dirty="0" err="1">
                <a:effectLst/>
                <a:latin typeface="Arial" panose="020B0604020202020204" pitchFamily="34" charset="0"/>
                <a:ea typeface="Times New Roman" panose="02020603050405020304" pitchFamily="18" charset="0"/>
                <a:cs typeface="Arial" panose="020B0604020202020204" pitchFamily="34" charset="0"/>
              </a:rPr>
              <a:t>Design:Communication</a:t>
            </a:r>
            <a:r>
              <a:rPr lang="en-GB" sz="3200" dirty="0">
                <a:effectLst/>
                <a:latin typeface="Arial" panose="020B0604020202020204" pitchFamily="34" charset="0"/>
                <a:ea typeface="Times New Roman" panose="02020603050405020304" pitchFamily="18" charset="0"/>
                <a:cs typeface="Arial" panose="020B0604020202020204" pitchFamily="34" charset="0"/>
              </a:rPr>
              <a:t>, I have reflected on the difficulties students from widening participation backgrounds experience when entering the BA Fashion courses and this can lead to students under achieving, taking planned time out or in some cases even withdrawing permanently from their courses.</a:t>
            </a:r>
          </a:p>
          <a:p>
            <a:endParaRPr lang="en-GB" sz="3200" dirty="0">
              <a:effectLst/>
              <a:latin typeface="Arial" panose="020B0604020202020204" pitchFamily="34" charset="0"/>
              <a:ea typeface="Times New Roman" panose="02020603050405020304" pitchFamily="18" charset="0"/>
              <a:cs typeface="Arial" panose="020B0604020202020204" pitchFamily="34" charset="0"/>
            </a:endParaRPr>
          </a:p>
          <a:p>
            <a:r>
              <a:rPr lang="en-GB" sz="2000" dirty="0">
                <a:effectLst/>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129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3F09-2486-200D-6487-3EC9B9936C83}"/>
              </a:ext>
            </a:extLst>
          </p:cNvPr>
          <p:cNvSpPr>
            <a:spLocks noGrp="1"/>
          </p:cNvSpPr>
          <p:nvPr>
            <p:ph type="title"/>
          </p:nvPr>
        </p:nvSpPr>
        <p:spPr>
          <a:xfrm>
            <a:off x="114300" y="900114"/>
            <a:ext cx="11714018" cy="1122650"/>
          </a:xfrm>
        </p:spPr>
        <p:txBody>
          <a:bodyPr>
            <a:noAutofit/>
          </a:bodyPr>
          <a:lstStyle/>
          <a:p>
            <a:r>
              <a:rPr lang="en-US" sz="9600" b="1" dirty="0">
                <a:latin typeface="Arial" panose="020B0604020202020204" pitchFamily="34" charset="0"/>
                <a:cs typeface="Arial" panose="020B0604020202020204" pitchFamily="34" charset="0"/>
              </a:rPr>
              <a:t>RESEARCH </a:t>
            </a:r>
            <a:br>
              <a:rPr lang="en-US" sz="9600" b="1" dirty="0">
                <a:latin typeface="Arial" panose="020B0604020202020204" pitchFamily="34" charset="0"/>
                <a:cs typeface="Arial" panose="020B0604020202020204" pitchFamily="34" charset="0"/>
              </a:rPr>
            </a:br>
            <a:r>
              <a:rPr lang="en-US" sz="9600" b="1" dirty="0">
                <a:latin typeface="Arial" panose="020B0604020202020204" pitchFamily="34" charset="0"/>
                <a:cs typeface="Arial" panose="020B0604020202020204" pitchFamily="34" charset="0"/>
              </a:rPr>
              <a:t>METHODS</a:t>
            </a:r>
          </a:p>
        </p:txBody>
      </p:sp>
    </p:spTree>
    <p:extLst>
      <p:ext uri="{BB962C8B-B14F-4D97-AF65-F5344CB8AC3E}">
        <p14:creationId xmlns:p14="http://schemas.microsoft.com/office/powerpoint/2010/main" val="152328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4967B-CAC2-17D2-1BD0-3DD8F8DD9A8E}"/>
              </a:ext>
            </a:extLst>
          </p:cNvPr>
          <p:cNvSpPr txBox="1"/>
          <p:nvPr/>
        </p:nvSpPr>
        <p:spPr>
          <a:xfrm>
            <a:off x="0" y="-180109"/>
            <a:ext cx="12192000" cy="6863417"/>
          </a:xfrm>
          <a:prstGeom prst="rect">
            <a:avLst/>
          </a:prstGeom>
          <a:noFill/>
        </p:spPr>
        <p:txBody>
          <a:bodyPr wrap="square">
            <a:spAutoFit/>
          </a:bodyPr>
          <a:lstStyle/>
          <a:p>
            <a:r>
              <a:rPr lang="en-GB" sz="8000" b="1" dirty="0">
                <a:solidFill>
                  <a:srgbClr val="070A0C"/>
                </a:solidFill>
                <a:effectLst/>
                <a:latin typeface="+mj-lt"/>
              </a:rPr>
              <a:t>APPROACH </a:t>
            </a:r>
          </a:p>
          <a:p>
            <a:r>
              <a:rPr lang="en-GB" sz="3200" b="1" dirty="0">
                <a:solidFill>
                  <a:srgbClr val="070A0C"/>
                </a:solidFill>
                <a:effectLst/>
                <a:latin typeface="Arial" panose="020B0604020202020204" pitchFamily="34" charset="0"/>
                <a:cs typeface="Arial" panose="020B0604020202020204" pitchFamily="34" charset="0"/>
              </a:rPr>
              <a:t>Staff Interviews and Questionnaires</a:t>
            </a:r>
            <a:endParaRPr lang="en-GB" sz="3200" b="1" dirty="0">
              <a:latin typeface="Arial" panose="020B0604020202020204" pitchFamily="34" charset="0"/>
              <a:cs typeface="Arial" panose="020B0604020202020204" pitchFamily="34" charset="0"/>
            </a:endParaRPr>
          </a:p>
          <a:p>
            <a:r>
              <a:rPr lang="en-GB" sz="2400" dirty="0">
                <a:solidFill>
                  <a:srgbClr val="070A0C"/>
                </a:solidFill>
                <a:effectLst/>
                <a:latin typeface="Arial" panose="020B0604020202020204" pitchFamily="34" charset="0"/>
                <a:cs typeface="Arial" panose="020B0604020202020204" pitchFamily="34" charset="0"/>
              </a:rPr>
              <a:t>I </a:t>
            </a:r>
            <a:r>
              <a:rPr lang="en-GB" sz="2400" dirty="0">
                <a:solidFill>
                  <a:srgbClr val="070A0C"/>
                </a:solidFill>
                <a:latin typeface="Arial" panose="020B0604020202020204" pitchFamily="34" charset="0"/>
                <a:cs typeface="Arial" panose="020B0604020202020204" pitchFamily="34" charset="0"/>
              </a:rPr>
              <a:t>created a focussed study </a:t>
            </a:r>
            <a:r>
              <a:rPr lang="en-GB" sz="2400" dirty="0">
                <a:solidFill>
                  <a:srgbClr val="070A0C"/>
                </a:solidFill>
                <a:effectLst/>
                <a:latin typeface="Arial" panose="020B0604020202020204" pitchFamily="34" charset="0"/>
                <a:cs typeface="Arial" panose="020B0604020202020204" pitchFamily="34" charset="0"/>
              </a:rPr>
              <a:t>from the BA fashion programme </a:t>
            </a:r>
            <a:r>
              <a:rPr lang="en-GB" sz="2400" dirty="0">
                <a:solidFill>
                  <a:srgbClr val="070A0C"/>
                </a:solidFill>
                <a:latin typeface="Arial" panose="020B0604020202020204" pitchFamily="34" charset="0"/>
                <a:cs typeface="Arial" panose="020B0604020202020204" pitchFamily="34" charset="0"/>
              </a:rPr>
              <a:t>and </a:t>
            </a:r>
            <a:r>
              <a:rPr lang="en-GB" sz="2400" dirty="0">
                <a:solidFill>
                  <a:srgbClr val="070A0C"/>
                </a:solidFill>
                <a:effectLst/>
                <a:latin typeface="Arial" panose="020B0604020202020204" pitchFamily="34" charset="0"/>
                <a:cs typeface="Arial" panose="020B0604020202020204" pitchFamily="34" charset="0"/>
              </a:rPr>
              <a:t>from the CSM Insights programme to gather relevant data from their perspectives. </a:t>
            </a:r>
            <a:r>
              <a:rPr lang="en-GB" sz="2400" dirty="0">
                <a:solidFill>
                  <a:srgbClr val="070A0C"/>
                </a:solidFill>
                <a:latin typeface="Arial" panose="020B0604020202020204" pitchFamily="34" charset="0"/>
                <a:cs typeface="Arial" panose="020B0604020202020204" pitchFamily="34" charset="0"/>
              </a:rPr>
              <a:t> </a:t>
            </a:r>
            <a:r>
              <a:rPr lang="en-GB" sz="2400" dirty="0">
                <a:solidFill>
                  <a:srgbClr val="070A0C"/>
                </a:solidFill>
                <a:effectLst/>
                <a:latin typeface="Arial" panose="020B0604020202020204" pitchFamily="34" charset="0"/>
                <a:cs typeface="Arial" panose="020B0604020202020204" pitchFamily="34" charset="0"/>
              </a:rPr>
              <a:t> </a:t>
            </a:r>
          </a:p>
          <a:p>
            <a:r>
              <a:rPr lang="en-GB" sz="2400" b="0" dirty="0">
                <a:solidFill>
                  <a:srgbClr val="070A0C"/>
                </a:solidFill>
                <a:effectLst/>
                <a:latin typeface="Arial" panose="020B0604020202020204" pitchFamily="34" charset="0"/>
                <a:cs typeface="Arial" panose="020B0604020202020204" pitchFamily="34" charset="0"/>
              </a:rPr>
              <a:t>Student Questionnaires </a:t>
            </a:r>
            <a:endParaRPr lang="en-GB" sz="2400" dirty="0">
              <a:latin typeface="Arial" panose="020B0604020202020204" pitchFamily="34" charset="0"/>
              <a:cs typeface="Arial" panose="020B0604020202020204" pitchFamily="34" charset="0"/>
            </a:endParaRPr>
          </a:p>
          <a:p>
            <a:r>
              <a:rPr lang="en-GB" sz="2400" dirty="0">
                <a:solidFill>
                  <a:srgbClr val="070A0C"/>
                </a:solidFill>
                <a:latin typeface="Arial" panose="020B0604020202020204" pitchFamily="34" charset="0"/>
                <a:cs typeface="Arial" panose="020B0604020202020204" pitchFamily="34" charset="0"/>
              </a:rPr>
              <a:t>Involving</a:t>
            </a:r>
            <a:r>
              <a:rPr lang="en-GB" sz="2400" dirty="0">
                <a:solidFill>
                  <a:srgbClr val="070A0C"/>
                </a:solidFill>
                <a:effectLst/>
                <a:latin typeface="Arial" panose="020B0604020202020204" pitchFamily="34" charset="0"/>
                <a:cs typeface="Arial" panose="020B0604020202020204" pitchFamily="34" charset="0"/>
              </a:rPr>
              <a:t> BA fashion students who </a:t>
            </a:r>
            <a:r>
              <a:rPr lang="en-GB" sz="2400" dirty="0">
                <a:solidFill>
                  <a:srgbClr val="070A0C"/>
                </a:solidFill>
                <a:latin typeface="Arial" panose="020B0604020202020204" pitchFamily="34" charset="0"/>
                <a:cs typeface="Arial" panose="020B0604020202020204" pitchFamily="34" charset="0"/>
              </a:rPr>
              <a:t>are from the CSM Insights programme </a:t>
            </a:r>
            <a:r>
              <a:rPr lang="en-GB" sz="2400" dirty="0">
                <a:solidFill>
                  <a:srgbClr val="070A0C"/>
                </a:solidFill>
                <a:effectLst/>
                <a:latin typeface="Arial" panose="020B0604020202020204" pitchFamily="34" charset="0"/>
                <a:cs typeface="Arial" panose="020B0604020202020204" pitchFamily="34" charset="0"/>
              </a:rPr>
              <a:t>requesting information regarding their experience transitioning on to the BA Fashion courses at CSM.</a:t>
            </a:r>
            <a:endParaRPr lang="en-GB" sz="2400" dirty="0">
              <a:latin typeface="Arial" panose="020B0604020202020204" pitchFamily="34" charset="0"/>
              <a:cs typeface="Arial" panose="020B0604020202020204" pitchFamily="34" charset="0"/>
            </a:endParaRPr>
          </a:p>
          <a:p>
            <a:r>
              <a:rPr lang="en-GB" sz="3200" b="1" dirty="0" err="1">
                <a:solidFill>
                  <a:srgbClr val="070A0C"/>
                </a:solidFill>
                <a:effectLst/>
                <a:latin typeface="Arial" panose="020B0604020202020204" pitchFamily="34" charset="0"/>
                <a:cs typeface="Arial" panose="020B0604020202020204" pitchFamily="34" charset="0"/>
              </a:rPr>
              <a:t>Quantative</a:t>
            </a:r>
            <a:r>
              <a:rPr lang="en-GB" sz="3200" b="1" dirty="0">
                <a:solidFill>
                  <a:srgbClr val="070A0C"/>
                </a:solidFill>
                <a:effectLst/>
                <a:latin typeface="Arial" panose="020B0604020202020204" pitchFamily="34" charset="0"/>
                <a:cs typeface="Arial" panose="020B0604020202020204" pitchFamily="34" charset="0"/>
              </a:rPr>
              <a:t> </a:t>
            </a:r>
            <a:endParaRPr lang="en-GB" sz="3200" b="1" dirty="0">
              <a:latin typeface="Arial" panose="020B0604020202020204" pitchFamily="34" charset="0"/>
              <a:cs typeface="Arial" panose="020B0604020202020204" pitchFamily="34" charset="0"/>
            </a:endParaRPr>
          </a:p>
          <a:p>
            <a:r>
              <a:rPr lang="en-GB" sz="2400" dirty="0">
                <a:solidFill>
                  <a:srgbClr val="070A0C"/>
                </a:solidFill>
                <a:effectLst/>
                <a:latin typeface="Arial" panose="020B0604020202020204" pitchFamily="34" charset="0"/>
                <a:cs typeface="Arial" panose="020B0604020202020204" pitchFamily="34" charset="0"/>
              </a:rPr>
              <a:t>Analysing responses, from a diverse selection of interviewees and collecting response data, through questionnaires and interviews. </a:t>
            </a:r>
            <a:endParaRPr lang="en-GB" sz="2400" dirty="0">
              <a:latin typeface="Arial" panose="020B0604020202020204" pitchFamily="34" charset="0"/>
              <a:cs typeface="Arial" panose="020B0604020202020204" pitchFamily="34" charset="0"/>
            </a:endParaRPr>
          </a:p>
          <a:p>
            <a:r>
              <a:rPr lang="en-GB" sz="3200" b="1" dirty="0">
                <a:solidFill>
                  <a:srgbClr val="070A0C"/>
                </a:solidFill>
                <a:effectLst/>
                <a:latin typeface="Arial" panose="020B0604020202020204" pitchFamily="34" charset="0"/>
                <a:cs typeface="Arial" panose="020B0604020202020204" pitchFamily="34" charset="0"/>
              </a:rPr>
              <a:t>Qualitative </a:t>
            </a:r>
            <a:endParaRPr lang="en-GB" sz="3200" b="1" dirty="0">
              <a:latin typeface="Arial" panose="020B0604020202020204" pitchFamily="34" charset="0"/>
              <a:cs typeface="Arial" panose="020B0604020202020204" pitchFamily="34" charset="0"/>
            </a:endParaRPr>
          </a:p>
          <a:p>
            <a:r>
              <a:rPr lang="en-GB" sz="2400" dirty="0">
                <a:solidFill>
                  <a:srgbClr val="070A0C"/>
                </a:solidFill>
                <a:effectLst/>
                <a:latin typeface="Arial" panose="020B0604020202020204" pitchFamily="34" charset="0"/>
                <a:cs typeface="Arial" panose="020B0604020202020204" pitchFamily="34" charset="0"/>
              </a:rPr>
              <a:t>Assessing the responses </a:t>
            </a:r>
            <a:r>
              <a:rPr lang="en-GB" sz="2400" dirty="0">
                <a:solidFill>
                  <a:srgbClr val="070A0C"/>
                </a:solidFill>
                <a:latin typeface="Arial" panose="020B0604020202020204" pitchFamily="34" charset="0"/>
                <a:cs typeface="Arial" panose="020B0604020202020204" pitchFamily="34" charset="0"/>
              </a:rPr>
              <a:t>collected from </a:t>
            </a:r>
            <a:r>
              <a:rPr lang="en-GB" sz="2400" dirty="0">
                <a:solidFill>
                  <a:srgbClr val="070A0C"/>
                </a:solidFill>
                <a:effectLst/>
                <a:latin typeface="Arial" panose="020B0604020202020204" pitchFamily="34" charset="0"/>
                <a:cs typeface="Arial" panose="020B0604020202020204" pitchFamily="34" charset="0"/>
              </a:rPr>
              <a:t>questionnaires and interviews through close analysis, by comparing and contrasting responses that inform the factors that create barriers</a:t>
            </a:r>
          </a:p>
        </p:txBody>
      </p:sp>
    </p:spTree>
    <p:extLst>
      <p:ext uri="{BB962C8B-B14F-4D97-AF65-F5344CB8AC3E}">
        <p14:creationId xmlns:p14="http://schemas.microsoft.com/office/powerpoint/2010/main" val="94754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24E597-E244-18E2-AD0A-F968576073E2}"/>
              </a:ext>
            </a:extLst>
          </p:cNvPr>
          <p:cNvSpPr txBox="1"/>
          <p:nvPr/>
        </p:nvSpPr>
        <p:spPr>
          <a:xfrm>
            <a:off x="0" y="0"/>
            <a:ext cx="11185809" cy="7509748"/>
          </a:xfrm>
          <a:prstGeom prst="rect">
            <a:avLst/>
          </a:prstGeom>
          <a:noFill/>
        </p:spPr>
        <p:txBody>
          <a:bodyPr wrap="square">
            <a:spAutoFit/>
          </a:bodyPr>
          <a:lstStyle/>
          <a:p>
            <a:r>
              <a:rPr lang="en-GB" sz="8000" b="1" dirty="0">
                <a:solidFill>
                  <a:srgbClr val="070A0C"/>
                </a:solidFill>
                <a:effectLst/>
                <a:latin typeface="Arial" panose="020B0604020202020204" pitchFamily="34" charset="0"/>
                <a:cs typeface="Arial" panose="020B0604020202020204" pitchFamily="34" charset="0"/>
              </a:rPr>
              <a:t>STAFF PARTICIPANTS</a:t>
            </a:r>
          </a:p>
          <a:p>
            <a:r>
              <a:rPr lang="en-GB" sz="2000" b="1" dirty="0">
                <a:solidFill>
                  <a:srgbClr val="070A0C"/>
                </a:solidFill>
                <a:latin typeface="Arial" panose="020B0604020202020204" pitchFamily="34" charset="0"/>
                <a:cs typeface="Arial" panose="020B0604020202020204" pitchFamily="34" charset="0"/>
              </a:rPr>
              <a:t>TUTOR 1</a:t>
            </a:r>
            <a:endParaRPr lang="en-GB" sz="2000" b="1" dirty="0">
              <a:solidFill>
                <a:srgbClr val="070A0C"/>
              </a:solidFill>
              <a:effectLst/>
              <a:latin typeface="Arial" panose="020B0604020202020204" pitchFamily="34" charset="0"/>
              <a:cs typeface="Arial" panose="020B0604020202020204" pitchFamily="34" charset="0"/>
            </a:endParaRPr>
          </a:p>
          <a:p>
            <a:r>
              <a:rPr lang="en-GB" sz="2400" dirty="0">
                <a:solidFill>
                  <a:srgbClr val="070A0C"/>
                </a:solidFill>
                <a:latin typeface="Arial" panose="020B0604020202020204" pitchFamily="34" charset="0"/>
                <a:cs typeface="Arial" panose="020B0604020202020204" pitchFamily="34" charset="0"/>
              </a:rPr>
              <a:t>Pathway Leader BA Fashion </a:t>
            </a:r>
          </a:p>
          <a:p>
            <a:endParaRPr lang="en-GB" sz="2000" dirty="0">
              <a:solidFill>
                <a:srgbClr val="070A0C"/>
              </a:solidFill>
              <a:latin typeface="NeueHaasDisplay"/>
            </a:endParaRPr>
          </a:p>
          <a:p>
            <a:r>
              <a:rPr lang="en-GB" sz="2000" b="1" dirty="0">
                <a:solidFill>
                  <a:srgbClr val="070A0C"/>
                </a:solidFill>
                <a:latin typeface="Arial" panose="020B0604020202020204" pitchFamily="34" charset="0"/>
                <a:cs typeface="Arial" panose="020B0604020202020204" pitchFamily="34" charset="0"/>
              </a:rPr>
              <a:t>TUTOR 2</a:t>
            </a:r>
          </a:p>
          <a:p>
            <a:r>
              <a:rPr lang="en-GB" sz="2400" dirty="0">
                <a:solidFill>
                  <a:srgbClr val="070A0C"/>
                </a:solidFill>
                <a:latin typeface="Arial" panose="020B0604020202020204" pitchFamily="34" charset="0"/>
                <a:cs typeface="Arial" panose="020B0604020202020204" pitchFamily="34" charset="0"/>
              </a:rPr>
              <a:t>BA Cross Pathway Tutor</a:t>
            </a:r>
          </a:p>
          <a:p>
            <a:endParaRPr lang="en-GB" sz="2000" dirty="0">
              <a:solidFill>
                <a:srgbClr val="070A0C"/>
              </a:solidFill>
              <a:latin typeface="NeueHaasDisplay"/>
            </a:endParaRPr>
          </a:p>
          <a:p>
            <a:r>
              <a:rPr lang="en-GB" sz="2000" b="1" dirty="0">
                <a:solidFill>
                  <a:srgbClr val="070A0C"/>
                </a:solidFill>
                <a:latin typeface="Arial" panose="020B0604020202020204" pitchFamily="34" charset="0"/>
                <a:cs typeface="Arial" panose="020B0604020202020204" pitchFamily="34" charset="0"/>
              </a:rPr>
              <a:t>TUTOR 3</a:t>
            </a:r>
          </a:p>
          <a:p>
            <a:r>
              <a:rPr lang="en-GB" sz="2400" dirty="0">
                <a:solidFill>
                  <a:srgbClr val="070A0C"/>
                </a:solidFill>
                <a:latin typeface="Arial" panose="020B0604020202020204" pitchFamily="34" charset="0"/>
                <a:cs typeface="Arial" panose="020B0604020202020204" pitchFamily="34" charset="0"/>
              </a:rPr>
              <a:t>Pathway Leader BA Fashion</a:t>
            </a:r>
          </a:p>
          <a:p>
            <a:endParaRPr lang="en-GB" sz="2000" dirty="0">
              <a:solidFill>
                <a:srgbClr val="070A0C"/>
              </a:solidFill>
              <a:latin typeface="NeueHaasDisplay"/>
            </a:endParaRPr>
          </a:p>
          <a:p>
            <a:r>
              <a:rPr lang="en-GB" sz="2000" b="1" dirty="0">
                <a:solidFill>
                  <a:srgbClr val="070A0C"/>
                </a:solidFill>
                <a:latin typeface="Arial" panose="020B0604020202020204" pitchFamily="34" charset="0"/>
                <a:cs typeface="Arial" panose="020B0604020202020204" pitchFamily="34" charset="0"/>
              </a:rPr>
              <a:t>TUTOR 4</a:t>
            </a:r>
          </a:p>
          <a:p>
            <a:r>
              <a:rPr lang="en-GB" sz="2400" dirty="0">
                <a:solidFill>
                  <a:srgbClr val="070A0C"/>
                </a:solidFill>
                <a:latin typeface="Arial" panose="020B0604020202020204" pitchFamily="34" charset="0"/>
                <a:cs typeface="Arial" panose="020B0604020202020204" pitchFamily="34" charset="0"/>
              </a:rPr>
              <a:t>Pathway Leader BA Fashion</a:t>
            </a:r>
          </a:p>
          <a:p>
            <a:endParaRPr lang="en-GB" sz="2000" dirty="0">
              <a:solidFill>
                <a:srgbClr val="070A0C"/>
              </a:solidFill>
              <a:latin typeface="NeueHaasDisplay"/>
            </a:endParaRPr>
          </a:p>
          <a:p>
            <a:r>
              <a:rPr lang="en-GB" sz="2000" b="1" dirty="0">
                <a:solidFill>
                  <a:srgbClr val="070A0C"/>
                </a:solidFill>
                <a:latin typeface="Arial" panose="020B0604020202020204" pitchFamily="34" charset="0"/>
                <a:cs typeface="Arial" panose="020B0604020202020204" pitchFamily="34" charset="0"/>
              </a:rPr>
              <a:t>TUTOR 5</a:t>
            </a:r>
          </a:p>
          <a:p>
            <a:r>
              <a:rPr lang="en-GB" sz="2400" dirty="0">
                <a:solidFill>
                  <a:srgbClr val="070A0C"/>
                </a:solidFill>
                <a:latin typeface="Arial" panose="020B0604020202020204" pitchFamily="34" charset="0"/>
                <a:cs typeface="Arial" panose="020B0604020202020204" pitchFamily="34" charset="0"/>
              </a:rPr>
              <a:t>1</a:t>
            </a:r>
            <a:r>
              <a:rPr lang="en-GB" sz="2400" baseline="30000" dirty="0">
                <a:solidFill>
                  <a:srgbClr val="070A0C"/>
                </a:solidFill>
                <a:latin typeface="Arial" panose="020B0604020202020204" pitchFamily="34" charset="0"/>
                <a:cs typeface="Arial" panose="020B0604020202020204" pitchFamily="34" charset="0"/>
              </a:rPr>
              <a:t>st</a:t>
            </a:r>
            <a:r>
              <a:rPr lang="en-GB" sz="2400" dirty="0">
                <a:solidFill>
                  <a:srgbClr val="070A0C"/>
                </a:solidFill>
                <a:latin typeface="Arial" panose="020B0604020202020204" pitchFamily="34" charset="0"/>
                <a:cs typeface="Arial" panose="020B0604020202020204" pitchFamily="34" charset="0"/>
              </a:rPr>
              <a:t> Year tutor BA Fashion </a:t>
            </a:r>
          </a:p>
          <a:p>
            <a:endParaRPr lang="en-GB" sz="2000" dirty="0">
              <a:solidFill>
                <a:srgbClr val="070A0C"/>
              </a:solidFill>
              <a:latin typeface="NeueHaasDisplay"/>
            </a:endParaRPr>
          </a:p>
          <a:p>
            <a:r>
              <a:rPr lang="en-GB" sz="2000" b="1" dirty="0">
                <a:solidFill>
                  <a:srgbClr val="070A0C"/>
                </a:solidFill>
                <a:latin typeface="Arial" panose="020B0604020202020204" pitchFamily="34" charset="0"/>
                <a:cs typeface="Arial" panose="020B0604020202020204" pitchFamily="34" charset="0"/>
              </a:rPr>
              <a:t>TUTOR 6 </a:t>
            </a:r>
          </a:p>
          <a:p>
            <a:r>
              <a:rPr lang="en-GB" sz="2400" dirty="0">
                <a:solidFill>
                  <a:srgbClr val="070A0C"/>
                </a:solidFill>
                <a:latin typeface="Arial" panose="020B0604020202020204" pitchFamily="34" charset="0"/>
                <a:cs typeface="Arial" panose="020B0604020202020204" pitchFamily="34" charset="0"/>
              </a:rPr>
              <a:t>Insights Outreach team member</a:t>
            </a:r>
          </a:p>
          <a:p>
            <a:endParaRPr lang="en-GB" dirty="0">
              <a:solidFill>
                <a:srgbClr val="070A0C"/>
              </a:solidFill>
              <a:latin typeface="NeueHaasDisplay"/>
            </a:endParaRPr>
          </a:p>
          <a:p>
            <a:r>
              <a:rPr lang="en-GB" sz="2000" dirty="0">
                <a:solidFill>
                  <a:srgbClr val="070A0C"/>
                </a:solidFill>
                <a:latin typeface="NeueHaasDisplay"/>
              </a:rPr>
              <a:t> </a:t>
            </a:r>
            <a:endParaRPr lang="en-GB" sz="2000" dirty="0"/>
          </a:p>
        </p:txBody>
      </p:sp>
    </p:spTree>
    <p:extLst>
      <p:ext uri="{BB962C8B-B14F-4D97-AF65-F5344CB8AC3E}">
        <p14:creationId xmlns:p14="http://schemas.microsoft.com/office/powerpoint/2010/main" val="173093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18136</TotalTime>
  <Words>1963</Words>
  <Application>Microsoft Macintosh PowerPoint</Application>
  <PresentationFormat>Widescreen</PresentationFormat>
  <Paragraphs>170</Paragraphs>
  <Slides>25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-apple-system</vt:lpstr>
      <vt:lpstr>Aptos</vt:lpstr>
      <vt:lpstr>Aptos Display</vt:lpstr>
      <vt:lpstr>Arial</vt:lpstr>
      <vt:lpstr>Helvetica Neue</vt:lpstr>
      <vt:lpstr>Helvetica Neue W05</vt:lpstr>
      <vt:lpstr>NeueHaasDisplay</vt:lpstr>
      <vt:lpstr>Times New Roman</vt:lpstr>
      <vt:lpstr>var(--wp--preset--font-family--source-serif-pro)</vt:lpstr>
      <vt:lpstr>Office Theme</vt:lpstr>
      <vt:lpstr>PowerPoint Presentation</vt:lpstr>
      <vt:lpstr>PowerPoint Presentation</vt:lpstr>
      <vt:lpstr>PowerPoint Presentation</vt:lpstr>
      <vt:lpstr>PowerPoint Presentation</vt:lpstr>
      <vt:lpstr>PowerPoint Presentation</vt:lpstr>
      <vt:lpstr>PowerPoint Presentation</vt:lpstr>
      <vt:lpstr>RESEARCH  METHODS</vt:lpstr>
      <vt:lpstr>PowerPoint Presentation</vt:lpstr>
      <vt:lpstr>PowerPoint Presentation</vt:lpstr>
      <vt:lpstr>PowerPoint Presentation</vt:lpstr>
      <vt:lpstr>                 KEY EXAMPLES TUTORS : BA FASHION   Students from Contextual Admissions consistently experience difficulties at all stages of their courses, but it is most evident in their first year, and more specifically their first term.  Introducing a programme or a series of workshops prior to students applying or beginning the BA course, would help immensely to raise understanding, knowledge, skill and importantly confidence in what research means, how to develop a project,  life drawing classes, a basic cut and make class where they could learn how to make a garment.  Students would benefit from more contact time with BA tutors who can support them before they commence BA studies with concept building, research and drawing.            </vt:lpstr>
      <vt:lpstr>PowerPoint Presentation</vt:lpstr>
      <vt:lpstr>    Thematic  Analysis After reviewing the information from answers in the questionnaires and interviews, I analysed the participant responses.  By identifying key statements, examples and recurring descriptions of experiences, my aim was to form a greater understanding of connected viewpoints. </vt:lpstr>
      <vt:lpstr>PowerPoint Presentation</vt:lpstr>
      <vt:lpstr>                      ANALYSIS : STAFF All staff participants agreed that students from the Insights programme are experiencing significant barriers to positively progressing in their learning.  1.Financial difficulties and not having access to equipment.  2.Lack of feeling a sense of belonging.  3.Lack of cultural capital. 4 Limited experience in conducting research and researching in a library.  5. Insufficient skills in concept building, drawing and technical skills to  allow freedom in creative experimentation.  There is a perceived connection between the specified barriers and attainment and retention levels.</vt:lpstr>
      <vt:lpstr>         STUDENT PARTICIPANTS  STUDENT 1  BA Fashion Design 2nd year    STUDENT 2 BA Fashion Design Graduate     STUDENT 3 BA Fashion Design Graduate     STUDENT 4 BA Fashion Design 2nd year </vt:lpstr>
      <vt:lpstr>PowerPoint Presentation</vt:lpstr>
      <vt:lpstr>PowerPoint Presentation</vt:lpstr>
      <vt:lpstr>PowerPoint Presentation</vt:lpstr>
      <vt:lpstr>PowerPoint Presentation</vt:lpstr>
      <vt:lpstr>          PROJECT FINDINGS  </vt:lpstr>
      <vt:lpstr>PowerPoint Presentation</vt:lpstr>
      <vt:lpstr>PowerPoint Presentation</vt:lpstr>
      <vt:lpstr>PowerPoint Presentation</vt:lpstr>
      <vt:lpstr>          REFERENCES  A Pedagogy of Social Justice for Education:Society,Identity,Theory, Intersectionality and Empowerment Hahn Tapper, AJ  https://www.bera.ac.uk/publication/ethical-guidelines-for-educational-research-fifth-edition-2024-online [PDF] academia.edu  Students’ Experience of Identity and Attainment at UAL D Subri – London:: Centre for Public Policy Research, King’s …, 2017 – academia.edu  Thematic Analysis (Braun &amp; Clarke, 2006).  The Theory and practice of culturally relevant education, Aronson B. Laughter.   https://www.weareface.uk/  Download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Stephanie Cooper</dc:creator>
  <cp:lastModifiedBy>Stephanie Cooper</cp:lastModifiedBy>
  <cp:revision>103</cp:revision>
  <dcterms:created xsi:type="dcterms:W3CDTF">2024-10-30T09:25:18Z</dcterms:created>
  <dcterms:modified xsi:type="dcterms:W3CDTF">2025-01-12T19:58:18Z</dcterms:modified>
</cp:coreProperties>
</file>